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5"/>
  </p:notesMasterIdLst>
  <p:sldIdLst>
    <p:sldId id="257" r:id="rId2"/>
    <p:sldId id="258" r:id="rId3"/>
    <p:sldId id="259" r:id="rId4"/>
  </p:sldIdLst>
  <p:sldSz cx="9144000" cy="6858000" type="screen4x3"/>
  <p:notesSz cx="6858000" cy="9144000"/>
  <p:embeddedFontLst>
    <p:embeddedFont>
      <p:font typeface="Century" panose="02040604050505020304" pitchFamily="18" charset="0"/>
      <p:regular r:id="rId6"/>
    </p:embeddedFont>
    <p:embeddedFont>
      <p:font typeface="Helvetica Neue" panose="020B0604020202020204" charset="0"/>
      <p:regular r:id="rId7"/>
      <p:bold r:id="rId8"/>
      <p:italic r:id="rId9"/>
      <p:boldItalic r:id="rId10"/>
    </p:embeddedFont>
    <p:embeddedFont>
      <p:font typeface="Verdana" panose="020B060403050404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9" roundtripDataSignature="AMtx7mg7Bnk3XKNIbSgzEFzdB4qbh0uCw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85B36C5-A3C9-41C5-98E7-FB9420C99C7D}">
  <a:tblStyle styleId="{D85B36C5-A3C9-41C5-98E7-FB9420C99C7D}"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EDA8B8C2-8BAA-4FAF-A7A6-F7BC85FE2B86}" styleName="Table_1">
    <a:wholeTbl>
      <a:tcTxStyle b="off" i="off">
        <a:font>
          <a:latin typeface="Calibri"/>
          <a:ea typeface="Calibri"/>
          <a:cs typeface="Calibri"/>
        </a:font>
        <a:schemeClr val="lt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E6E6E6"/>
          </a:solidFill>
        </a:fill>
      </a:tcStyle>
    </a:wholeTbl>
    <a:band1H>
      <a:tcTxStyle b="off" i="off"/>
      <a:tcStyle>
        <a:tcBdr/>
        <a:fill>
          <a:solidFill>
            <a:srgbClr val="CACACA"/>
          </a:solidFill>
        </a:fill>
      </a:tcStyle>
    </a:band1H>
    <a:band2H>
      <a:tcTxStyle b="off" i="off"/>
      <a:tcStyle>
        <a:tcBdr/>
      </a:tcStyle>
    </a:band2H>
    <a:band1V>
      <a:tcTxStyle b="off" i="off"/>
      <a:tcStyle>
        <a:tcBdr/>
        <a:fill>
          <a:solidFill>
            <a:srgbClr val="CACACA"/>
          </a:solidFill>
        </a:fill>
      </a:tcStyle>
    </a:band1V>
    <a:band2V>
      <a:tcTxStyle b="off" i="off"/>
      <a:tcStyle>
        <a:tcBdr/>
      </a:tcStyle>
    </a:band2V>
    <a:lastCol>
      <a:tcTxStyle b="on" i="off"/>
      <a:tcStyle>
        <a:tcBdr>
          <a:left>
            <a:ln w="25400" cap="flat" cmpd="sng">
              <a:solidFill>
                <a:schemeClr val="lt1"/>
              </a:solidFill>
              <a:prstDash val="solid"/>
              <a:round/>
              <a:headEnd type="none" w="sm" len="sm"/>
              <a:tailEnd type="none" w="sm" len="sm"/>
            </a:ln>
          </a:left>
        </a:tcBdr>
        <a:fill>
          <a:solidFill>
            <a:srgbClr val="A8A8A8"/>
          </a:solidFill>
        </a:fill>
      </a:tcStyle>
    </a:lastCol>
    <a:firstCol>
      <a:tcTxStyle b="on" i="off"/>
      <a:tcStyle>
        <a:tcBdr>
          <a:right>
            <a:ln w="25400" cap="flat" cmpd="sng">
              <a:solidFill>
                <a:schemeClr val="lt1"/>
              </a:solidFill>
              <a:prstDash val="solid"/>
              <a:round/>
              <a:headEnd type="none" w="sm" len="sm"/>
              <a:tailEnd type="none" w="sm" len="sm"/>
            </a:ln>
          </a:right>
        </a:tcBdr>
        <a:fill>
          <a:solidFill>
            <a:srgbClr val="A8A8A8"/>
          </a:solidFill>
        </a:fill>
      </a:tcStyle>
    </a:firstCol>
    <a:lastRow>
      <a:tcTxStyle b="on" i="off"/>
      <a:tcStyle>
        <a:tcBdr>
          <a:top>
            <a:ln w="25400" cap="flat" cmpd="sng">
              <a:solidFill>
                <a:schemeClr val="lt1"/>
              </a:solidFill>
              <a:prstDash val="solid"/>
              <a:round/>
              <a:headEnd type="none" w="sm" len="sm"/>
              <a:tailEnd type="none" w="sm" len="sm"/>
            </a:ln>
          </a:top>
        </a:tcBdr>
        <a:fill>
          <a:solidFill>
            <a:srgbClr val="A8A8A8"/>
          </a:solidFill>
        </a:fill>
      </a:tcStyle>
    </a:lastRow>
    <a:seCell>
      <a:tcTxStyle b="off" i="off"/>
      <a:tcStyle>
        <a:tcBdr>
          <a:left>
            <a:ln w="9525" cap="flat" cmpd="sng">
              <a:solidFill>
                <a:srgbClr val="000000">
                  <a:alpha val="0"/>
                </a:srgbClr>
              </a:solidFill>
              <a:prstDash val="solid"/>
              <a:round/>
              <a:headEnd type="none" w="sm" len="sm"/>
              <a:tailEnd type="none" w="sm" len="sm"/>
            </a:ln>
          </a:left>
        </a:tcBdr>
      </a:tcStyle>
    </a:seCell>
    <a:swCell>
      <a:tcTxStyle b="off" i="off"/>
      <a:tcStyle>
        <a:tcBdr>
          <a:right>
            <a:ln w="9525" cap="flat" cmpd="sng">
              <a:solidFill>
                <a:srgbClr val="000000">
                  <a:alpha val="0"/>
                </a:srgbClr>
              </a:solidFill>
              <a:prstDash val="solid"/>
              <a:round/>
              <a:headEnd type="none" w="sm" len="sm"/>
              <a:tailEnd type="none" w="sm" len="sm"/>
            </a:ln>
          </a:right>
        </a:tcBdr>
      </a:tcStyle>
    </a:swCell>
    <a:firstRow>
      <a:tcTxStyle b="on" i="off"/>
      <a:tcStyle>
        <a:tcBdr>
          <a:bottom>
            <a:ln w="25400" cap="flat" cmpd="sng">
              <a:solidFill>
                <a:schemeClr val="lt1"/>
              </a:solidFill>
              <a:prstDash val="solid"/>
              <a:round/>
              <a:headEnd type="none" w="sm" len="sm"/>
              <a:tailEnd type="none" w="sm" len="sm"/>
            </a:ln>
          </a:bottom>
        </a:tcBdr>
        <a:fill>
          <a:solidFill>
            <a:schemeClr val="dk1"/>
          </a:solidFill>
        </a:fill>
      </a:tcStyle>
    </a:firstRow>
    <a:neCell>
      <a:tcTxStyle b="off" i="off"/>
      <a:tcStyle>
        <a:tcBdr>
          <a:left>
            <a:ln w="9525" cap="flat" cmpd="sng">
              <a:solidFill>
                <a:srgbClr val="000000">
                  <a:alpha val="0"/>
                </a:srgbClr>
              </a:solidFill>
              <a:prstDash val="solid"/>
              <a:round/>
              <a:headEnd type="none" w="sm" len="sm"/>
              <a:tailEnd type="none" w="sm" len="sm"/>
            </a:ln>
          </a:left>
        </a:tcBdr>
      </a:tcStyle>
    </a:neCell>
    <a:nwCell>
      <a:tcTxStyle b="off" i="off"/>
      <a:tcStyle>
        <a:tcBdr>
          <a:right>
            <a:ln w="9525" cap="flat" cmpd="sng">
              <a:solidFill>
                <a:srgbClr val="000000">
                  <a:alpha val="0"/>
                </a:srgbClr>
              </a:solidFill>
              <a:prstDash val="solid"/>
              <a:round/>
              <a:headEnd type="none" w="sm" len="sm"/>
              <a:tailEnd type="none" w="sm" len="sm"/>
            </a:ln>
          </a:right>
        </a:tcBdr>
      </a:tcStyle>
    </a:nwCell>
  </a:tblStyle>
  <a:tblStyle styleId="{48D8E2EF-463F-4B40-8C1F-3BFFB65088DB}" styleName="Table_2">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1A1C3F8B-9DEE-4B6C-B0E6-792B488383A5}" styleName="Table_3">
    <a:wholeTbl>
      <a:tcTxStyle b="off" i="off">
        <a:font>
          <a:latin typeface="Calibri"/>
          <a:ea typeface="Calibri"/>
          <a:cs typeface="Calibri"/>
        </a:font>
        <a:schemeClr val="dk1"/>
      </a:tcTxStyle>
      <a:tcStyle>
        <a:tcBdr>
          <a:left>
            <a:ln w="12700" cap="flat" cmpd="sng">
              <a:solidFill>
                <a:schemeClr val="accent3"/>
              </a:solidFill>
              <a:prstDash val="solid"/>
              <a:round/>
              <a:headEnd type="none" w="sm" len="sm"/>
              <a:tailEnd type="none" w="sm" len="sm"/>
            </a:ln>
          </a:left>
          <a:right>
            <a:ln w="12700" cap="flat" cmpd="sng">
              <a:solidFill>
                <a:schemeClr val="accent3"/>
              </a:solidFill>
              <a:prstDash val="solid"/>
              <a:round/>
              <a:headEnd type="none" w="sm" len="sm"/>
              <a:tailEnd type="none" w="sm" len="sm"/>
            </a:ln>
          </a:right>
          <a:top>
            <a:ln w="12700" cap="flat" cmpd="sng">
              <a:solidFill>
                <a:schemeClr val="accent3"/>
              </a:solidFill>
              <a:prstDash val="solid"/>
              <a:round/>
              <a:headEnd type="none" w="sm" len="sm"/>
              <a:tailEnd type="none" w="sm" len="sm"/>
            </a:ln>
          </a:top>
          <a:bottom>
            <a:ln w="12700" cap="flat" cmpd="sng">
              <a:solidFill>
                <a:schemeClr val="accent3"/>
              </a:solidFill>
              <a:prstDash val="solid"/>
              <a:round/>
              <a:headEnd type="none" w="sm" len="sm"/>
              <a:tailEnd type="none" w="sm" len="sm"/>
            </a:ln>
          </a:bottom>
          <a:insideH>
            <a:ln w="12700" cap="flat" cmpd="sng">
              <a:solidFill>
                <a:schemeClr val="accent3"/>
              </a:solidFill>
              <a:prstDash val="solid"/>
              <a:round/>
              <a:headEnd type="none" w="sm" len="sm"/>
              <a:tailEnd type="none" w="sm" len="sm"/>
            </a:ln>
          </a:insideH>
          <a:insideV>
            <a:ln w="12700" cap="flat" cmpd="sng">
              <a:solidFill>
                <a:schemeClr val="accent3"/>
              </a:solidFill>
              <a:prstDash val="solid"/>
              <a:round/>
              <a:headEnd type="none" w="sm" len="sm"/>
              <a:tailEnd type="none" w="sm" len="sm"/>
            </a:ln>
          </a:insideV>
        </a:tcBdr>
        <a:fill>
          <a:solidFill>
            <a:srgbClr val="FFFFFF">
              <a:alpha val="0"/>
            </a:srgbClr>
          </a:solidFill>
        </a:fill>
      </a:tcStyle>
    </a:wholeTbl>
    <a:band1H>
      <a:tcTxStyle b="off" i="off"/>
      <a:tcStyle>
        <a:tcBdr/>
        <a:fill>
          <a:solidFill>
            <a:schemeClr val="accent3">
              <a:alpha val="20000"/>
            </a:schemeClr>
          </a:solidFill>
        </a:fill>
      </a:tcStyle>
    </a:band1H>
    <a:band2H>
      <a:tcTxStyle b="off" i="off"/>
      <a:tcStyle>
        <a:tcBdr/>
      </a:tcStyle>
    </a:band2H>
    <a:band1V>
      <a:tcTxStyle b="off" i="off"/>
      <a:tcStyle>
        <a:tcBdr/>
        <a:fill>
          <a:solidFill>
            <a:schemeClr val="accent3">
              <a:alpha val="20000"/>
            </a:schemeClr>
          </a:solidFill>
        </a:fill>
      </a:tcStyle>
    </a:band1V>
    <a:band2V>
      <a:tcTxStyle b="off" i="off"/>
      <a:tcStyle>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fill>
          <a:solidFill>
            <a:srgbClr val="FFFFFF">
              <a:alpha val="0"/>
            </a:srgbClr>
          </a:solidFill>
        </a:fill>
      </a:tcStyle>
    </a:lastRow>
    <a:seCell>
      <a:tcTxStyle b="off" i="off"/>
      <a:tcStyle>
        <a:tcBdr/>
      </a:tcStyle>
    </a:seCell>
    <a:swCell>
      <a:tcTxStyle b="off" i="off"/>
      <a:tcStyle>
        <a:tcBdr/>
      </a:tcStyle>
    </a:swCell>
    <a:firstRow>
      <a:tcTxStyle b="on" i="off"/>
      <a:tcStyle>
        <a:tcBdr>
          <a:bottom>
            <a:ln w="25400" cap="flat" cmpd="sng">
              <a:solidFill>
                <a:schemeClr val="accent3"/>
              </a:solidFill>
              <a:prstDash val="solid"/>
              <a:round/>
              <a:headEnd type="none" w="sm" len="sm"/>
              <a:tailEnd type="none" w="sm" len="sm"/>
            </a:ln>
          </a:bottom>
        </a:tcBdr>
        <a:fill>
          <a:solidFill>
            <a:srgbClr val="FFFFFF">
              <a:alpha val="0"/>
            </a:srgbClr>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2" autoAdjust="0"/>
    <p:restoredTop sz="94660"/>
  </p:normalViewPr>
  <p:slideViewPr>
    <p:cSldViewPr snapToGrid="0">
      <p:cViewPr varScale="1">
        <p:scale>
          <a:sx n="105" d="100"/>
          <a:sy n="105" d="100"/>
        </p:scale>
        <p:origin x="22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39" Type="http://customschemas.google.com/relationships/presentationmetadata" Target="metadata"/><Relationship Id="rId3" Type="http://schemas.openxmlformats.org/officeDocument/2006/relationships/slide" Target="slides/slide2.xml"/><Relationship Id="rId42" Type="http://schemas.openxmlformats.org/officeDocument/2006/relationships/theme" Target="theme/theme1.xml"/><Relationship Id="rId7" Type="http://schemas.openxmlformats.org/officeDocument/2006/relationships/font" Target="fonts/font2.fntdata"/><Relationship Id="rId12" Type="http://schemas.openxmlformats.org/officeDocument/2006/relationships/font" Target="fonts/font7.fntdata"/><Relationship Id="rId2" Type="http://schemas.openxmlformats.org/officeDocument/2006/relationships/slide" Target="slides/slide1.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40"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font" Target="fonts/font9.fntdata"/><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9" name="Google Shape;319;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11: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3" name="Google Shape;333;p11:notes"/>
          <p:cNvSpPr txBox="1">
            <a:spLocks noGrp="1"/>
          </p:cNvSpPr>
          <p:nvPr>
            <p:ph type="body" idx="1"/>
          </p:nvPr>
        </p:nvSpPr>
        <p:spPr>
          <a:xfrm>
            <a:off x="702310" y="4480004"/>
            <a:ext cx="5618480" cy="3665458"/>
          </a:xfrm>
          <a:prstGeom prst="rect">
            <a:avLst/>
          </a:prstGeom>
          <a:noFill/>
          <a:ln>
            <a:noFill/>
          </a:ln>
        </p:spPr>
        <p:txBody>
          <a:bodyPr spcFirstLastPara="1" wrap="square" lIns="93300" tIns="46650" rIns="93300" bIns="4665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334" name="Google Shape;334;p11:notes"/>
          <p:cNvSpPr txBox="1">
            <a:spLocks noGrp="1"/>
          </p:cNvSpPr>
          <p:nvPr>
            <p:ph type="sldNum" idx="12"/>
          </p:nvPr>
        </p:nvSpPr>
        <p:spPr>
          <a:xfrm>
            <a:off x="3978132" y="8842030"/>
            <a:ext cx="3043343" cy="467071"/>
          </a:xfrm>
          <a:prstGeom prst="rect">
            <a:avLst/>
          </a:prstGeom>
          <a:noFill/>
          <a:ln>
            <a:noFill/>
          </a:ln>
        </p:spPr>
        <p:txBody>
          <a:bodyPr spcFirstLastPara="1" wrap="square" lIns="93300" tIns="46650" rIns="93300" bIns="4665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fca32fa3aa_2_1: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6" name="Google Shape;356;gfca32fa3aa_2_1:notes"/>
          <p:cNvSpPr txBox="1">
            <a:spLocks noGrp="1"/>
          </p:cNvSpPr>
          <p:nvPr>
            <p:ph type="body" idx="1"/>
          </p:nvPr>
        </p:nvSpPr>
        <p:spPr>
          <a:xfrm>
            <a:off x="702310" y="4480004"/>
            <a:ext cx="5618400" cy="3665400"/>
          </a:xfrm>
          <a:prstGeom prst="rect">
            <a:avLst/>
          </a:prstGeom>
          <a:noFill/>
          <a:ln>
            <a:noFill/>
          </a:ln>
        </p:spPr>
        <p:txBody>
          <a:bodyPr spcFirstLastPara="1" wrap="square" lIns="93300" tIns="46650" rIns="93300" bIns="4665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357" name="Google Shape;357;gfca32fa3aa_2_1:notes"/>
          <p:cNvSpPr txBox="1">
            <a:spLocks noGrp="1"/>
          </p:cNvSpPr>
          <p:nvPr>
            <p:ph type="sldNum" idx="12"/>
          </p:nvPr>
        </p:nvSpPr>
        <p:spPr>
          <a:xfrm>
            <a:off x="3978132" y="8842030"/>
            <a:ext cx="3043200" cy="467100"/>
          </a:xfrm>
          <a:prstGeom prst="rect">
            <a:avLst/>
          </a:prstGeom>
          <a:noFill/>
          <a:ln>
            <a:noFill/>
          </a:ln>
        </p:spPr>
        <p:txBody>
          <a:bodyPr spcFirstLastPara="1" wrap="square" lIns="93300" tIns="46650" rIns="93300" bIns="4665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5"/>
        <p:cNvGrpSpPr/>
        <p:nvPr/>
      </p:nvGrpSpPr>
      <p:grpSpPr>
        <a:xfrm>
          <a:off x="0" y="0"/>
          <a:ext cx="0" cy="0"/>
          <a:chOff x="0" y="0"/>
          <a:chExt cx="0" cy="0"/>
        </a:xfrm>
      </p:grpSpPr>
      <p:sp>
        <p:nvSpPr>
          <p:cNvPr id="96" name="Google Shape;96;p44"/>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44"/>
          <p:cNvSpPr txBox="1">
            <a:spLocks noGrp="1"/>
          </p:cNvSpPr>
          <p:nvPr>
            <p:ph type="body" idx="1"/>
          </p:nvPr>
        </p:nvSpPr>
        <p:spPr>
          <a:xfrm>
            <a:off x="628651" y="1825625"/>
            <a:ext cx="7886700" cy="435133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44"/>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99" name="Google Shape;99;p44"/>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00" name="Google Shape;100;p44"/>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52"/>
        <p:cNvGrpSpPr/>
        <p:nvPr/>
      </p:nvGrpSpPr>
      <p:grpSpPr>
        <a:xfrm>
          <a:off x="0" y="0"/>
          <a:ext cx="0" cy="0"/>
          <a:chOff x="0" y="0"/>
          <a:chExt cx="0" cy="0"/>
        </a:xfrm>
      </p:grpSpPr>
      <p:sp>
        <p:nvSpPr>
          <p:cNvPr id="153" name="Google Shape;153;p91"/>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4" name="Google Shape;154;p91"/>
          <p:cNvSpPr txBox="1">
            <a:spLocks noGrp="1"/>
          </p:cNvSpPr>
          <p:nvPr>
            <p:ph type="body" idx="1"/>
          </p:nvPr>
        </p:nvSpPr>
        <p:spPr>
          <a:xfrm rot="5400000">
            <a:off x="2396331" y="57945"/>
            <a:ext cx="4351339"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91"/>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56" name="Google Shape;156;p91"/>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57" name="Google Shape;157;p91"/>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8"/>
        <p:cNvGrpSpPr/>
        <p:nvPr/>
      </p:nvGrpSpPr>
      <p:grpSpPr>
        <a:xfrm>
          <a:off x="0" y="0"/>
          <a:ext cx="0" cy="0"/>
          <a:chOff x="0" y="0"/>
          <a:chExt cx="0" cy="0"/>
        </a:xfrm>
      </p:grpSpPr>
      <p:sp>
        <p:nvSpPr>
          <p:cNvPr id="159" name="Google Shape;159;p92"/>
          <p:cNvSpPr txBox="1">
            <a:spLocks noGrp="1"/>
          </p:cNvSpPr>
          <p:nvPr>
            <p:ph type="title"/>
          </p:nvPr>
        </p:nvSpPr>
        <p:spPr>
          <a:xfrm rot="5400000">
            <a:off x="4623594" y="2285207"/>
            <a:ext cx="5811839"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0" name="Google Shape;160;p92"/>
          <p:cNvSpPr txBox="1">
            <a:spLocks noGrp="1"/>
          </p:cNvSpPr>
          <p:nvPr>
            <p:ph type="body" idx="1"/>
          </p:nvPr>
        </p:nvSpPr>
        <p:spPr>
          <a:xfrm rot="5400000">
            <a:off x="623094" y="370682"/>
            <a:ext cx="5811839"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1" name="Google Shape;161;p92"/>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62" name="Google Shape;162;p92"/>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63" name="Google Shape;163;p92"/>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1"/>
        <p:cNvGrpSpPr/>
        <p:nvPr/>
      </p:nvGrpSpPr>
      <p:grpSpPr>
        <a:xfrm>
          <a:off x="0" y="0"/>
          <a:ext cx="0" cy="0"/>
          <a:chOff x="0" y="0"/>
          <a:chExt cx="0" cy="0"/>
        </a:xfrm>
      </p:grpSpPr>
      <p:sp>
        <p:nvSpPr>
          <p:cNvPr id="102" name="Google Shape;102;p50"/>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50"/>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04" name="Google Shape;104;p50"/>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05" name="Google Shape;105;p50"/>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6"/>
        <p:cNvGrpSpPr/>
        <p:nvPr/>
      </p:nvGrpSpPr>
      <p:grpSpPr>
        <a:xfrm>
          <a:off x="0" y="0"/>
          <a:ext cx="0" cy="0"/>
          <a:chOff x="0" y="0"/>
          <a:chExt cx="0" cy="0"/>
        </a:xfrm>
      </p:grpSpPr>
      <p:sp>
        <p:nvSpPr>
          <p:cNvPr id="107" name="Google Shape;107;p45"/>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45"/>
          <p:cNvSpPr txBox="1">
            <a:spLocks noGrp="1"/>
          </p:cNvSpPr>
          <p:nvPr>
            <p:ph type="subTitle" idx="1"/>
          </p:nvPr>
        </p:nvSpPr>
        <p:spPr>
          <a:xfrm>
            <a:off x="1143000" y="3602037"/>
            <a:ext cx="6858000" cy="165576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09" name="Google Shape;109;p45"/>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0" name="Google Shape;110;p45"/>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1" name="Google Shape;111;p45"/>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2"/>
        <p:cNvGrpSpPr/>
        <p:nvPr/>
      </p:nvGrpSpPr>
      <p:grpSpPr>
        <a:xfrm>
          <a:off x="0" y="0"/>
          <a:ext cx="0" cy="0"/>
          <a:chOff x="0" y="0"/>
          <a:chExt cx="0" cy="0"/>
        </a:xfrm>
      </p:grpSpPr>
      <p:sp>
        <p:nvSpPr>
          <p:cNvPr id="113" name="Google Shape;113;p85"/>
          <p:cNvSpPr txBox="1">
            <a:spLocks noGrp="1"/>
          </p:cNvSpPr>
          <p:nvPr>
            <p:ph type="title"/>
          </p:nvPr>
        </p:nvSpPr>
        <p:spPr>
          <a:xfrm>
            <a:off x="623889" y="1709741"/>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85"/>
          <p:cNvSpPr txBox="1">
            <a:spLocks noGrp="1"/>
          </p:cNvSpPr>
          <p:nvPr>
            <p:ph type="body" idx="1"/>
          </p:nvPr>
        </p:nvSpPr>
        <p:spPr>
          <a:xfrm>
            <a:off x="623889" y="4589465"/>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15" name="Google Shape;115;p85"/>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6" name="Google Shape;116;p85"/>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7" name="Google Shape;117;p85"/>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18"/>
        <p:cNvGrpSpPr/>
        <p:nvPr/>
      </p:nvGrpSpPr>
      <p:grpSpPr>
        <a:xfrm>
          <a:off x="0" y="0"/>
          <a:ext cx="0" cy="0"/>
          <a:chOff x="0" y="0"/>
          <a:chExt cx="0" cy="0"/>
        </a:xfrm>
      </p:grpSpPr>
      <p:sp>
        <p:nvSpPr>
          <p:cNvPr id="119" name="Google Shape;119;p86"/>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86"/>
          <p:cNvSpPr txBox="1">
            <a:spLocks noGrp="1"/>
          </p:cNvSpPr>
          <p:nvPr>
            <p:ph type="body" idx="1"/>
          </p:nvPr>
        </p:nvSpPr>
        <p:spPr>
          <a:xfrm>
            <a:off x="628651" y="1825625"/>
            <a:ext cx="3886200" cy="435133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86"/>
          <p:cNvSpPr txBox="1">
            <a:spLocks noGrp="1"/>
          </p:cNvSpPr>
          <p:nvPr>
            <p:ph type="body" idx="2"/>
          </p:nvPr>
        </p:nvSpPr>
        <p:spPr>
          <a:xfrm>
            <a:off x="4629151" y="1825625"/>
            <a:ext cx="3886200" cy="435133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2" name="Google Shape;122;p86"/>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23" name="Google Shape;123;p86"/>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24" name="Google Shape;124;p86"/>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25"/>
        <p:cNvGrpSpPr/>
        <p:nvPr/>
      </p:nvGrpSpPr>
      <p:grpSpPr>
        <a:xfrm>
          <a:off x="0" y="0"/>
          <a:ext cx="0" cy="0"/>
          <a:chOff x="0" y="0"/>
          <a:chExt cx="0" cy="0"/>
        </a:xfrm>
      </p:grpSpPr>
      <p:sp>
        <p:nvSpPr>
          <p:cNvPr id="126" name="Google Shape;126;p87"/>
          <p:cNvSpPr txBox="1">
            <a:spLocks noGrp="1"/>
          </p:cNvSpPr>
          <p:nvPr>
            <p:ph type="title"/>
          </p:nvPr>
        </p:nvSpPr>
        <p:spPr>
          <a:xfrm>
            <a:off x="629842" y="365127"/>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7" name="Google Shape;127;p87"/>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8" name="Google Shape;128;p87"/>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87"/>
          <p:cNvSpPr txBox="1">
            <a:spLocks noGrp="1"/>
          </p:cNvSpPr>
          <p:nvPr>
            <p:ph type="body" idx="3"/>
          </p:nvPr>
        </p:nvSpPr>
        <p:spPr>
          <a:xfrm>
            <a:off x="4629151"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30" name="Google Shape;130;p87"/>
          <p:cNvSpPr txBox="1">
            <a:spLocks noGrp="1"/>
          </p:cNvSpPr>
          <p:nvPr>
            <p:ph type="body" idx="4"/>
          </p:nvPr>
        </p:nvSpPr>
        <p:spPr>
          <a:xfrm>
            <a:off x="4629151"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1" name="Google Shape;131;p87"/>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32" name="Google Shape;132;p87"/>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33" name="Google Shape;133;p87"/>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34"/>
        <p:cNvGrpSpPr/>
        <p:nvPr/>
      </p:nvGrpSpPr>
      <p:grpSpPr>
        <a:xfrm>
          <a:off x="0" y="0"/>
          <a:ext cx="0" cy="0"/>
          <a:chOff x="0" y="0"/>
          <a:chExt cx="0" cy="0"/>
        </a:xfrm>
      </p:grpSpPr>
      <p:sp>
        <p:nvSpPr>
          <p:cNvPr id="135" name="Google Shape;135;p88"/>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36" name="Google Shape;136;p88"/>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37" name="Google Shape;137;p88"/>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38"/>
        <p:cNvGrpSpPr/>
        <p:nvPr/>
      </p:nvGrpSpPr>
      <p:grpSpPr>
        <a:xfrm>
          <a:off x="0" y="0"/>
          <a:ext cx="0" cy="0"/>
          <a:chOff x="0" y="0"/>
          <a:chExt cx="0" cy="0"/>
        </a:xfrm>
      </p:grpSpPr>
      <p:sp>
        <p:nvSpPr>
          <p:cNvPr id="139" name="Google Shape;139;p89"/>
          <p:cNvSpPr txBox="1">
            <a:spLocks noGrp="1"/>
          </p:cNvSpPr>
          <p:nvPr>
            <p:ph type="title"/>
          </p:nvPr>
        </p:nvSpPr>
        <p:spPr>
          <a:xfrm>
            <a:off x="629841" y="457200"/>
            <a:ext cx="2949179"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0" name="Google Shape;140;p89"/>
          <p:cNvSpPr txBox="1">
            <a:spLocks noGrp="1"/>
          </p:cNvSpPr>
          <p:nvPr>
            <p:ph type="body" idx="1"/>
          </p:nvPr>
        </p:nvSpPr>
        <p:spPr>
          <a:xfrm>
            <a:off x="3887391" y="987428"/>
            <a:ext cx="4629151"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41" name="Google Shape;141;p89"/>
          <p:cNvSpPr txBox="1">
            <a:spLocks noGrp="1"/>
          </p:cNvSpPr>
          <p:nvPr>
            <p:ph type="body" idx="2"/>
          </p:nvPr>
        </p:nvSpPr>
        <p:spPr>
          <a:xfrm>
            <a:off x="629841" y="2057401"/>
            <a:ext cx="2949179"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42" name="Google Shape;142;p89"/>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43" name="Google Shape;143;p89"/>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44" name="Google Shape;144;p89"/>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45"/>
        <p:cNvGrpSpPr/>
        <p:nvPr/>
      </p:nvGrpSpPr>
      <p:grpSpPr>
        <a:xfrm>
          <a:off x="0" y="0"/>
          <a:ext cx="0" cy="0"/>
          <a:chOff x="0" y="0"/>
          <a:chExt cx="0" cy="0"/>
        </a:xfrm>
      </p:grpSpPr>
      <p:sp>
        <p:nvSpPr>
          <p:cNvPr id="146" name="Google Shape;146;p90"/>
          <p:cNvSpPr txBox="1">
            <a:spLocks noGrp="1"/>
          </p:cNvSpPr>
          <p:nvPr>
            <p:ph type="title"/>
          </p:nvPr>
        </p:nvSpPr>
        <p:spPr>
          <a:xfrm>
            <a:off x="629841" y="457200"/>
            <a:ext cx="2949179"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7" name="Google Shape;147;p90"/>
          <p:cNvSpPr>
            <a:spLocks noGrp="1"/>
          </p:cNvSpPr>
          <p:nvPr>
            <p:ph type="pic" idx="2"/>
          </p:nvPr>
        </p:nvSpPr>
        <p:spPr>
          <a:xfrm>
            <a:off x="3887391" y="987428"/>
            <a:ext cx="4629151" cy="4873625"/>
          </a:xfrm>
          <a:prstGeom prst="rect">
            <a:avLst/>
          </a:prstGeom>
          <a:noFill/>
          <a:ln>
            <a:noFill/>
          </a:ln>
        </p:spPr>
      </p:sp>
      <p:sp>
        <p:nvSpPr>
          <p:cNvPr id="148" name="Google Shape;148;p90"/>
          <p:cNvSpPr txBox="1">
            <a:spLocks noGrp="1"/>
          </p:cNvSpPr>
          <p:nvPr>
            <p:ph type="body" idx="1"/>
          </p:nvPr>
        </p:nvSpPr>
        <p:spPr>
          <a:xfrm>
            <a:off x="629841" y="2057401"/>
            <a:ext cx="2949179"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49" name="Google Shape;149;p90"/>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50" name="Google Shape;150;p90"/>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51" name="Google Shape;151;p90"/>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9"/>
        <p:cNvGrpSpPr/>
        <p:nvPr/>
      </p:nvGrpSpPr>
      <p:grpSpPr>
        <a:xfrm>
          <a:off x="0" y="0"/>
          <a:ext cx="0" cy="0"/>
          <a:chOff x="0" y="0"/>
          <a:chExt cx="0" cy="0"/>
        </a:xfrm>
      </p:grpSpPr>
      <p:sp>
        <p:nvSpPr>
          <p:cNvPr id="90" name="Google Shape;90;p43"/>
          <p:cNvSpPr txBox="1">
            <a:spLocks noGrp="1"/>
          </p:cNvSpPr>
          <p:nvPr>
            <p:ph type="title"/>
          </p:nvPr>
        </p:nvSpPr>
        <p:spPr>
          <a:xfrm>
            <a:off x="628651" y="365127"/>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43"/>
          <p:cNvSpPr txBox="1">
            <a:spLocks noGrp="1"/>
          </p:cNvSpPr>
          <p:nvPr>
            <p:ph type="body" idx="1"/>
          </p:nvPr>
        </p:nvSpPr>
        <p:spPr>
          <a:xfrm>
            <a:off x="628651" y="1825625"/>
            <a:ext cx="7886700" cy="4351339"/>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2" name="Google Shape;92;p43"/>
          <p:cNvSpPr txBox="1">
            <a:spLocks noGrp="1"/>
          </p:cNvSpPr>
          <p:nvPr>
            <p:ph type="dt" idx="10"/>
          </p:nvPr>
        </p:nvSpPr>
        <p:spPr>
          <a:xfrm>
            <a:off x="628651" y="6356352"/>
            <a:ext cx="2057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3" name="Google Shape;93;p43"/>
          <p:cNvSpPr txBox="1">
            <a:spLocks noGrp="1"/>
          </p:cNvSpPr>
          <p:nvPr>
            <p:ph type="ftr" idx="11"/>
          </p:nvPr>
        </p:nvSpPr>
        <p:spPr>
          <a:xfrm>
            <a:off x="3028951" y="6356352"/>
            <a:ext cx="30861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4" name="Google Shape;94;p43"/>
          <p:cNvSpPr txBox="1">
            <a:spLocks noGrp="1"/>
          </p:cNvSpPr>
          <p:nvPr>
            <p:ph type="sldNum" idx="12"/>
          </p:nvPr>
        </p:nvSpPr>
        <p:spPr>
          <a:xfrm>
            <a:off x="6457951"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pic>
        <p:nvPicPr>
          <p:cNvPr id="321" name="Google Shape;321;p1"/>
          <p:cNvPicPr preferRelativeResize="0"/>
          <p:nvPr/>
        </p:nvPicPr>
        <p:blipFill rotWithShape="1">
          <a:blip r:embed="rId3">
            <a:alphaModFix/>
          </a:blip>
          <a:srcRect/>
          <a:stretch/>
        </p:blipFill>
        <p:spPr>
          <a:xfrm flipH="1">
            <a:off x="0" y="0"/>
            <a:ext cx="9144000" cy="6857998"/>
          </a:xfrm>
          <a:prstGeom prst="rect">
            <a:avLst/>
          </a:prstGeom>
          <a:noFill/>
          <a:ln>
            <a:noFill/>
          </a:ln>
        </p:spPr>
      </p:pic>
      <p:sp>
        <p:nvSpPr>
          <p:cNvPr id="322" name="Google Shape;322;p1"/>
          <p:cNvSpPr/>
          <p:nvPr/>
        </p:nvSpPr>
        <p:spPr>
          <a:xfrm>
            <a:off x="8321040" y="0"/>
            <a:ext cx="822900" cy="679200"/>
          </a:xfrm>
          <a:prstGeom prst="rect">
            <a:avLst/>
          </a:prstGeom>
          <a:solidFill>
            <a:srgbClr val="0083A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23" name="Google Shape;323;p1"/>
          <p:cNvSpPr/>
          <p:nvPr/>
        </p:nvSpPr>
        <p:spPr>
          <a:xfrm>
            <a:off x="4966447" y="5718434"/>
            <a:ext cx="3354600" cy="1139700"/>
          </a:xfrm>
          <a:prstGeom prst="rect">
            <a:avLst/>
          </a:prstGeom>
          <a:solidFill>
            <a:srgbClr val="0083A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24" name="Google Shape;324;p1"/>
          <p:cNvSpPr txBox="1"/>
          <p:nvPr/>
        </p:nvSpPr>
        <p:spPr>
          <a:xfrm>
            <a:off x="744583" y="1122363"/>
            <a:ext cx="1848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pic>
        <p:nvPicPr>
          <p:cNvPr id="325" name="Google Shape;325;p1"/>
          <p:cNvPicPr preferRelativeResize="0"/>
          <p:nvPr/>
        </p:nvPicPr>
        <p:blipFill rotWithShape="1">
          <a:blip r:embed="rId4">
            <a:alphaModFix/>
          </a:blip>
          <a:srcRect r="52620" b="4516"/>
          <a:stretch/>
        </p:blipFill>
        <p:spPr>
          <a:xfrm>
            <a:off x="8459568" y="48893"/>
            <a:ext cx="592992" cy="534812"/>
          </a:xfrm>
          <a:prstGeom prst="rect">
            <a:avLst/>
          </a:prstGeom>
          <a:noFill/>
          <a:ln>
            <a:noFill/>
          </a:ln>
        </p:spPr>
      </p:pic>
      <p:sp>
        <p:nvSpPr>
          <p:cNvPr id="326" name="Google Shape;326;p1"/>
          <p:cNvSpPr txBox="1"/>
          <p:nvPr/>
        </p:nvSpPr>
        <p:spPr>
          <a:xfrm>
            <a:off x="195268" y="1009453"/>
            <a:ext cx="7691400" cy="378561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6000"/>
              <a:buFont typeface="Century"/>
              <a:buNone/>
            </a:pPr>
            <a:r>
              <a:rPr lang="en-US" sz="6000" b="1" dirty="0">
                <a:solidFill>
                  <a:srgbClr val="FFFFFF"/>
                </a:solidFill>
                <a:latin typeface="Century"/>
                <a:ea typeface="Century"/>
                <a:cs typeface="Century"/>
                <a:sym typeface="Century"/>
              </a:rPr>
              <a:t>Young Middle School </a:t>
            </a:r>
            <a:r>
              <a:rPr lang="en-US" sz="6000" b="1" i="0" u="none" strike="noStrike" cap="none" dirty="0">
                <a:solidFill>
                  <a:srgbClr val="FFFFFF"/>
                </a:solidFill>
                <a:latin typeface="Century"/>
                <a:ea typeface="Century"/>
                <a:cs typeface="Century"/>
                <a:sym typeface="Century"/>
              </a:rPr>
              <a:t>Strategic Plan Workbook &amp; Template</a:t>
            </a:r>
            <a:endParaRPr sz="1400" b="0" i="0" u="none" strike="noStrike" cap="none" dirty="0">
              <a:solidFill>
                <a:srgbClr val="000000"/>
              </a:solidFill>
              <a:latin typeface="Arial"/>
              <a:ea typeface="Arial"/>
              <a:cs typeface="Arial"/>
              <a:sym typeface="Arial"/>
            </a:endParaRPr>
          </a:p>
        </p:txBody>
      </p:sp>
      <p:cxnSp>
        <p:nvCxnSpPr>
          <p:cNvPr id="327" name="Google Shape;327;p1"/>
          <p:cNvCxnSpPr/>
          <p:nvPr/>
        </p:nvCxnSpPr>
        <p:spPr>
          <a:xfrm>
            <a:off x="8321040" y="0"/>
            <a:ext cx="0" cy="6858000"/>
          </a:xfrm>
          <a:prstGeom prst="straightConnector1">
            <a:avLst/>
          </a:prstGeom>
          <a:noFill/>
          <a:ln w="9525" cap="flat" cmpd="sng">
            <a:solidFill>
              <a:srgbClr val="D0CECE"/>
            </a:solidFill>
            <a:prstDash val="solid"/>
            <a:miter lim="800000"/>
            <a:headEnd type="none" w="sm" len="sm"/>
            <a:tailEnd type="none" w="sm" len="sm"/>
          </a:ln>
        </p:spPr>
      </p:cxnSp>
      <p:cxnSp>
        <p:nvCxnSpPr>
          <p:cNvPr id="328" name="Google Shape;328;p1"/>
          <p:cNvCxnSpPr/>
          <p:nvPr/>
        </p:nvCxnSpPr>
        <p:spPr>
          <a:xfrm rot="10800000">
            <a:off x="0" y="679270"/>
            <a:ext cx="9144000" cy="0"/>
          </a:xfrm>
          <a:prstGeom prst="straightConnector1">
            <a:avLst/>
          </a:prstGeom>
          <a:noFill/>
          <a:ln w="9525" cap="flat" cmpd="sng">
            <a:solidFill>
              <a:srgbClr val="D0CECE"/>
            </a:solidFill>
            <a:prstDash val="solid"/>
            <a:miter lim="800000"/>
            <a:headEnd type="none" w="sm" len="sm"/>
            <a:tailEnd type="none" w="sm" len="sm"/>
          </a:ln>
        </p:spPr>
      </p:cxnSp>
      <p:sp>
        <p:nvSpPr>
          <p:cNvPr id="329" name="Google Shape;329;p1"/>
          <p:cNvSpPr/>
          <p:nvPr/>
        </p:nvSpPr>
        <p:spPr>
          <a:xfrm>
            <a:off x="4966447" y="6078428"/>
            <a:ext cx="3384600" cy="461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400"/>
              <a:buFont typeface="Century"/>
              <a:buNone/>
            </a:pPr>
            <a:r>
              <a:rPr lang="en-US" sz="2400" b="0" i="0" u="none" strike="noStrike" cap="none">
                <a:solidFill>
                  <a:srgbClr val="FFFFFF"/>
                </a:solidFill>
                <a:latin typeface="Century"/>
                <a:ea typeface="Century"/>
                <a:cs typeface="Century"/>
                <a:sym typeface="Century"/>
              </a:rPr>
              <a:t>2022-2025</a:t>
            </a:r>
            <a:endParaRPr sz="2400" b="0" i="0" u="none" strike="noStrike" cap="none">
              <a:solidFill>
                <a:srgbClr val="000000"/>
              </a:solidFill>
              <a:latin typeface="Calibri"/>
              <a:ea typeface="Calibri"/>
              <a:cs typeface="Calibri"/>
              <a:sym typeface="Calibri"/>
            </a:endParaRPr>
          </a:p>
        </p:txBody>
      </p:sp>
      <p:sp>
        <p:nvSpPr>
          <p:cNvPr id="330" name="Google Shape;330;p1"/>
          <p:cNvSpPr/>
          <p:nvPr/>
        </p:nvSpPr>
        <p:spPr>
          <a:xfrm>
            <a:off x="-63793" y="27475"/>
            <a:ext cx="5647800" cy="58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600"/>
              <a:buFont typeface="Century"/>
              <a:buNone/>
            </a:pPr>
            <a:r>
              <a:rPr lang="en-US" sz="1600" b="0" i="0" u="none" strike="noStrike" cap="none">
                <a:solidFill>
                  <a:srgbClr val="FFFFFF"/>
                </a:solidFill>
                <a:latin typeface="Century"/>
                <a:ea typeface="Century"/>
                <a:cs typeface="Century"/>
                <a:sym typeface="Century"/>
              </a:rPr>
              <a:t>Office of Strategy &amp; Engagement</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11"/>
          <p:cNvSpPr txBox="1"/>
          <p:nvPr/>
        </p:nvSpPr>
        <p:spPr>
          <a:xfrm>
            <a:off x="0" y="1803118"/>
            <a:ext cx="1837800" cy="554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APS Strategic Priorities &amp; Initiatives</a:t>
            </a:r>
            <a:endParaRPr sz="200" b="1" i="1" u="none" strike="noStrike" cap="none">
              <a:solidFill>
                <a:srgbClr val="151515"/>
              </a:solidFill>
              <a:latin typeface="Calibri"/>
              <a:ea typeface="Calibri"/>
              <a:cs typeface="Calibri"/>
              <a:sym typeface="Calibri"/>
            </a:endParaRPr>
          </a:p>
        </p:txBody>
      </p:sp>
      <p:sp>
        <p:nvSpPr>
          <p:cNvPr id="338" name="Google Shape;338;p11"/>
          <p:cNvSpPr/>
          <p:nvPr/>
        </p:nvSpPr>
        <p:spPr>
          <a:xfrm>
            <a:off x="4659350" y="4396349"/>
            <a:ext cx="4003500" cy="2461651"/>
          </a:xfrm>
          <a:prstGeom prst="rect">
            <a:avLst/>
          </a:prstGeom>
          <a:solidFill>
            <a:srgbClr val="DDEAF6"/>
          </a:solidFill>
          <a:ln>
            <a:noFill/>
          </a:ln>
        </p:spPr>
        <p:txBody>
          <a:bodyPr spcFirstLastPara="1" wrap="square" lIns="91425" tIns="45700" rIns="91425" bIns="45700" anchor="t" anchorCtr="0">
            <a:noAutofit/>
          </a:bodyPr>
          <a:lstStyle/>
          <a:p>
            <a:pPr lvl="0">
              <a:spcBef>
                <a:spcPts val="600"/>
              </a:spcBef>
              <a:buSzPts val="1000"/>
            </a:pPr>
            <a:r>
              <a:rPr lang="en-US" sz="1000" b="1" dirty="0">
                <a:latin typeface="Calibri"/>
                <a:ea typeface="Calibri"/>
                <a:cs typeface="Calibri"/>
                <a:sym typeface="Calibri"/>
              </a:rPr>
              <a:t>4</a:t>
            </a:r>
            <a:r>
              <a:rPr lang="en-US" sz="800" b="1" dirty="0">
                <a:latin typeface="Calibri"/>
                <a:ea typeface="Calibri"/>
                <a:cs typeface="Calibri"/>
                <a:sym typeface="Calibri"/>
              </a:rPr>
              <a:t>A.</a:t>
            </a:r>
            <a:r>
              <a:rPr lang="en-US" sz="800" dirty="0">
                <a:latin typeface="Calibri"/>
                <a:ea typeface="Calibri"/>
                <a:cs typeface="Calibri"/>
                <a:sym typeface="Calibri"/>
              </a:rPr>
              <a:t> CARE Team will monitor students with less than 80% ADA, excluding excused absences, through Individualized Success Plan</a:t>
            </a:r>
            <a:r>
              <a:rPr lang="en-US" sz="800" b="1" dirty="0">
                <a:latin typeface="Calibri"/>
                <a:ea typeface="Calibri"/>
                <a:cs typeface="Calibri"/>
                <a:sym typeface="Calibri"/>
              </a:rPr>
              <a:t> </a:t>
            </a:r>
          </a:p>
          <a:p>
            <a:pPr lvl="0">
              <a:spcBef>
                <a:spcPts val="600"/>
              </a:spcBef>
              <a:buSzPts val="1000"/>
            </a:pPr>
            <a:r>
              <a:rPr lang="en-US" sz="800" b="1" dirty="0">
                <a:latin typeface="Calibri"/>
                <a:ea typeface="Calibri"/>
                <a:cs typeface="Calibri"/>
                <a:sym typeface="Calibri"/>
              </a:rPr>
              <a:t>4B. </a:t>
            </a:r>
            <a:r>
              <a:rPr lang="en-US" sz="800" dirty="0">
                <a:latin typeface="Calibri"/>
                <a:ea typeface="Calibri"/>
                <a:cs typeface="Calibri"/>
                <a:sym typeface="Calibri"/>
              </a:rPr>
              <a:t>CARE Team and identified staff will make weekly outreach calls for all students with less than 80% ADA </a:t>
            </a:r>
          </a:p>
          <a:p>
            <a:pPr lvl="0">
              <a:spcBef>
                <a:spcPts val="600"/>
              </a:spcBef>
              <a:buSzPts val="1000"/>
            </a:pPr>
            <a:r>
              <a:rPr lang="en-US" sz="800" b="1" dirty="0">
                <a:latin typeface="Calibri"/>
                <a:ea typeface="Calibri"/>
                <a:cs typeface="Calibri"/>
                <a:sym typeface="Calibri"/>
              </a:rPr>
              <a:t>4C. </a:t>
            </a:r>
            <a:r>
              <a:rPr lang="en-US" sz="800" dirty="0">
                <a:latin typeface="Calibri"/>
                <a:ea typeface="Calibri"/>
                <a:cs typeface="Calibri"/>
                <a:sym typeface="Calibri"/>
              </a:rPr>
              <a:t>Offer opportunities for students to be engaged in clubs, extra-curricular activities, and extended learning experiences. </a:t>
            </a:r>
            <a:endParaRPr lang="en-US" sz="800" b="1" dirty="0">
              <a:latin typeface="Calibri"/>
              <a:ea typeface="Calibri"/>
              <a:cs typeface="Calibri"/>
              <a:sym typeface="Calibri"/>
            </a:endParaRPr>
          </a:p>
          <a:p>
            <a:pPr marL="0" marR="0" lvl="0" indent="0" algn="l" rtl="0">
              <a:lnSpc>
                <a:spcPct val="100000"/>
              </a:lnSpc>
              <a:spcBef>
                <a:spcPts val="600"/>
              </a:spcBef>
              <a:spcAft>
                <a:spcPts val="0"/>
              </a:spcAft>
              <a:buClr>
                <a:srgbClr val="000000"/>
              </a:buClr>
              <a:buSzPts val="1000"/>
              <a:buFont typeface="Calibri"/>
              <a:buNone/>
            </a:pPr>
            <a:r>
              <a:rPr lang="en-US" sz="800" b="1" dirty="0">
                <a:solidFill>
                  <a:schemeClr val="dk1"/>
                </a:solidFill>
              </a:rPr>
              <a:t>5A.</a:t>
            </a:r>
            <a:r>
              <a:rPr lang="en-US" sz="800" dirty="0">
                <a:solidFill>
                  <a:schemeClr val="dk1"/>
                </a:solidFill>
              </a:rPr>
              <a:t> Den services will be provided to match the specific needs of each student </a:t>
            </a:r>
            <a:endParaRPr sz="800" dirty="0">
              <a:solidFill>
                <a:schemeClr val="dk1"/>
              </a:solidFill>
            </a:endParaRPr>
          </a:p>
          <a:p>
            <a:pPr marL="0" marR="0" lvl="0" indent="0" algn="l" rtl="0">
              <a:lnSpc>
                <a:spcPct val="100000"/>
              </a:lnSpc>
              <a:spcBef>
                <a:spcPts val="600"/>
              </a:spcBef>
              <a:spcAft>
                <a:spcPts val="0"/>
              </a:spcAft>
              <a:buClr>
                <a:srgbClr val="000000"/>
              </a:buClr>
              <a:buSzPts val="1000"/>
              <a:buFont typeface="Calibri"/>
              <a:buNone/>
            </a:pPr>
            <a:r>
              <a:rPr lang="en-US" sz="800" b="1" dirty="0">
                <a:solidFill>
                  <a:schemeClr val="dk1"/>
                </a:solidFill>
              </a:rPr>
              <a:t>5B</a:t>
            </a:r>
            <a:r>
              <a:rPr lang="en-US" sz="800" dirty="0">
                <a:solidFill>
                  <a:schemeClr val="dk1"/>
                </a:solidFill>
              </a:rPr>
              <a:t>. Advisory classes with integrated SEL lessons</a:t>
            </a:r>
          </a:p>
          <a:p>
            <a:pPr marL="0" marR="0" lvl="0" indent="0" algn="l" rtl="0">
              <a:lnSpc>
                <a:spcPct val="100000"/>
              </a:lnSpc>
              <a:spcBef>
                <a:spcPts val="600"/>
              </a:spcBef>
              <a:spcAft>
                <a:spcPts val="0"/>
              </a:spcAft>
              <a:buClr>
                <a:srgbClr val="000000"/>
              </a:buClr>
              <a:buSzPts val="1000"/>
              <a:buFont typeface="Calibri"/>
              <a:buNone/>
            </a:pPr>
            <a:r>
              <a:rPr lang="en-US" sz="800" b="1" dirty="0">
                <a:solidFill>
                  <a:schemeClr val="dk1"/>
                </a:solidFill>
              </a:rPr>
              <a:t>6A. </a:t>
            </a:r>
            <a:r>
              <a:rPr lang="en-US" sz="800" dirty="0">
                <a:solidFill>
                  <a:schemeClr val="dk1"/>
                </a:solidFill>
              </a:rPr>
              <a:t>Provision of devices to create a 1:1 access, tech support, ……….</a:t>
            </a:r>
          </a:p>
          <a:p>
            <a:pPr marL="0" marR="0" lvl="0" indent="0" algn="l" rtl="0">
              <a:lnSpc>
                <a:spcPct val="100000"/>
              </a:lnSpc>
              <a:spcBef>
                <a:spcPts val="600"/>
              </a:spcBef>
              <a:spcAft>
                <a:spcPts val="0"/>
              </a:spcAft>
              <a:buClr>
                <a:srgbClr val="000000"/>
              </a:buClr>
              <a:buSzPts val="1000"/>
              <a:buFont typeface="Calibri"/>
              <a:buNone/>
            </a:pPr>
            <a:r>
              <a:rPr lang="en-US" sz="800" b="1" dirty="0">
                <a:solidFill>
                  <a:schemeClr val="dk1"/>
                </a:solidFill>
              </a:rPr>
              <a:t>6B. </a:t>
            </a:r>
            <a:r>
              <a:rPr lang="en-US" sz="800" dirty="0">
                <a:solidFill>
                  <a:schemeClr val="dk1"/>
                </a:solidFill>
              </a:rPr>
              <a:t>Utilization of interactive technology platforms to promote personalized and adaptive student learning and create individualized student learning paths</a:t>
            </a:r>
          </a:p>
          <a:p>
            <a:pPr marL="0" marR="0" lvl="0" indent="0" algn="l" rtl="0">
              <a:lnSpc>
                <a:spcPct val="100000"/>
              </a:lnSpc>
              <a:spcBef>
                <a:spcPts val="600"/>
              </a:spcBef>
              <a:spcAft>
                <a:spcPts val="0"/>
              </a:spcAft>
              <a:buClr>
                <a:srgbClr val="000000"/>
              </a:buClr>
              <a:buSzPts val="1000"/>
              <a:buFont typeface="Calibri"/>
              <a:buNone/>
            </a:pPr>
            <a:endParaRPr sz="900" b="1" dirty="0">
              <a:solidFill>
                <a:schemeClr val="dk1"/>
              </a:solidFill>
            </a:endParaRPr>
          </a:p>
          <a:p>
            <a:pPr marL="0" marR="0" lvl="0" indent="0" algn="l" rtl="0">
              <a:lnSpc>
                <a:spcPct val="100000"/>
              </a:lnSpc>
              <a:spcBef>
                <a:spcPts val="600"/>
              </a:spcBef>
              <a:spcAft>
                <a:spcPts val="0"/>
              </a:spcAft>
              <a:buClr>
                <a:srgbClr val="000000"/>
              </a:buClr>
              <a:buSzPts val="1000"/>
              <a:buFont typeface="Calibri"/>
              <a:buNone/>
            </a:pPr>
            <a:endParaRPr sz="900" dirty="0">
              <a:solidFill>
                <a:schemeClr val="dk1"/>
              </a:solidFill>
            </a:endParaRPr>
          </a:p>
          <a:p>
            <a:pPr marL="0" marR="0" lvl="0" indent="0" algn="l" rtl="0">
              <a:lnSpc>
                <a:spcPct val="100000"/>
              </a:lnSpc>
              <a:spcBef>
                <a:spcPts val="600"/>
              </a:spcBef>
              <a:spcAft>
                <a:spcPts val="0"/>
              </a:spcAft>
              <a:buClr>
                <a:srgbClr val="000000"/>
              </a:buClr>
              <a:buSzPts val="1000"/>
              <a:buFont typeface="Calibri"/>
              <a:buNone/>
            </a:pPr>
            <a:endParaRPr sz="1000" b="1" dirty="0">
              <a:latin typeface="Calibri"/>
              <a:ea typeface="Calibri"/>
              <a:cs typeface="Calibri"/>
              <a:sym typeface="Calibri"/>
            </a:endParaRPr>
          </a:p>
        </p:txBody>
      </p:sp>
      <p:sp>
        <p:nvSpPr>
          <p:cNvPr id="339" name="Google Shape;339;p11"/>
          <p:cNvSpPr txBox="1"/>
          <p:nvPr/>
        </p:nvSpPr>
        <p:spPr>
          <a:xfrm>
            <a:off x="3128025" y="-43275"/>
            <a:ext cx="1973400" cy="400079"/>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3500"/>
              <a:buFont typeface="Arial"/>
              <a:buNone/>
            </a:pPr>
            <a:r>
              <a:rPr lang="en-US" b="1" dirty="0">
                <a:solidFill>
                  <a:srgbClr val="151515"/>
                </a:solidFill>
                <a:latin typeface="Calibri"/>
                <a:ea typeface="Calibri"/>
                <a:cs typeface="Calibri"/>
                <a:sym typeface="Calibri"/>
              </a:rPr>
              <a:t>Young Middle School</a:t>
            </a:r>
            <a:endParaRPr sz="200" b="0" i="0" u="none" strike="noStrike" cap="none" dirty="0">
              <a:solidFill>
                <a:srgbClr val="151515"/>
              </a:solidFill>
              <a:latin typeface="Calibri"/>
              <a:ea typeface="Calibri"/>
              <a:cs typeface="Calibri"/>
              <a:sym typeface="Calibri"/>
            </a:endParaRPr>
          </a:p>
        </p:txBody>
      </p:sp>
      <p:sp>
        <p:nvSpPr>
          <p:cNvPr id="340" name="Google Shape;340;p11"/>
          <p:cNvSpPr txBox="1"/>
          <p:nvPr/>
        </p:nvSpPr>
        <p:spPr>
          <a:xfrm>
            <a:off x="4572003" y="1779539"/>
            <a:ext cx="18378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School Strategies</a:t>
            </a:r>
            <a:endParaRPr sz="200" b="1" i="1" u="none" strike="noStrike" cap="none">
              <a:solidFill>
                <a:srgbClr val="151515"/>
              </a:solidFill>
              <a:latin typeface="Calibri"/>
              <a:ea typeface="Calibri"/>
              <a:cs typeface="Calibri"/>
              <a:sym typeface="Calibri"/>
            </a:endParaRPr>
          </a:p>
        </p:txBody>
      </p:sp>
      <p:sp>
        <p:nvSpPr>
          <p:cNvPr id="344" name="Google Shape;344;p11"/>
          <p:cNvSpPr txBox="1">
            <a:spLocks noGrp="1"/>
          </p:cNvSpPr>
          <p:nvPr>
            <p:ph type="sldNum" idx="12"/>
          </p:nvPr>
        </p:nvSpPr>
        <p:spPr>
          <a:xfrm>
            <a:off x="7026379" y="6542394"/>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000" b="0" i="0" u="none" strike="noStrike" cap="none">
                <a:solidFill>
                  <a:srgbClr val="000000"/>
                </a:solidFill>
                <a:latin typeface="Verdana"/>
                <a:ea typeface="Verdana"/>
                <a:cs typeface="Verdana"/>
                <a:sym typeface="Verdana"/>
              </a:rPr>
              <a:t>2</a:t>
            </a:fld>
            <a:endParaRPr sz="1000" b="0" i="0" u="none" strike="noStrike" cap="none">
              <a:solidFill>
                <a:srgbClr val="000000"/>
              </a:solidFill>
              <a:latin typeface="Verdana"/>
              <a:ea typeface="Verdana"/>
              <a:cs typeface="Verdana"/>
              <a:sym typeface="Verdana"/>
            </a:endParaRPr>
          </a:p>
        </p:txBody>
      </p:sp>
      <p:sp>
        <p:nvSpPr>
          <p:cNvPr id="345" name="Google Shape;345;p11"/>
          <p:cNvSpPr txBox="1"/>
          <p:nvPr/>
        </p:nvSpPr>
        <p:spPr>
          <a:xfrm>
            <a:off x="2002923" y="1808080"/>
            <a:ext cx="18378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School Strategic Priorities</a:t>
            </a:r>
            <a:endParaRPr sz="200" b="1" i="1" u="none" strike="noStrike" cap="none">
              <a:solidFill>
                <a:srgbClr val="151515"/>
              </a:solidFill>
              <a:latin typeface="Calibri"/>
              <a:ea typeface="Calibri"/>
              <a:cs typeface="Calibri"/>
              <a:sym typeface="Calibri"/>
            </a:endParaRPr>
          </a:p>
        </p:txBody>
      </p:sp>
      <p:sp>
        <p:nvSpPr>
          <p:cNvPr id="346" name="Google Shape;346;p11"/>
          <p:cNvSpPr/>
          <p:nvPr/>
        </p:nvSpPr>
        <p:spPr>
          <a:xfrm>
            <a:off x="1972461" y="2477394"/>
            <a:ext cx="2418900" cy="784790"/>
          </a:xfrm>
          <a:prstGeom prst="rect">
            <a:avLst/>
          </a:prstGeom>
          <a:noFill/>
          <a:ln>
            <a:noFill/>
          </a:ln>
        </p:spPr>
        <p:txBody>
          <a:bodyPr spcFirstLastPara="1" wrap="square" lIns="91425" tIns="45700" rIns="91425" bIns="45700" anchor="t" anchorCtr="0">
            <a:spAutoFit/>
          </a:bodyPr>
          <a:lstStyle/>
          <a:p>
            <a:pPr marL="228600" marR="0" lvl="0" indent="-165100" algn="l" rtl="0">
              <a:lnSpc>
                <a:spcPct val="100000"/>
              </a:lnSpc>
              <a:spcBef>
                <a:spcPts val="600"/>
              </a:spcBef>
              <a:spcAft>
                <a:spcPts val="0"/>
              </a:spcAft>
              <a:buClr>
                <a:srgbClr val="000000"/>
              </a:buClr>
              <a:buSzPts val="1000"/>
              <a:buFont typeface="Calibri"/>
              <a:buNone/>
            </a:pPr>
            <a:endParaRPr sz="1000" b="1" i="0" u="none" strike="noStrike" cap="none" dirty="0">
              <a:solidFill>
                <a:srgbClr val="000000"/>
              </a:solidFill>
              <a:latin typeface="Calibri"/>
              <a:ea typeface="Calibri"/>
              <a:cs typeface="Calibri"/>
              <a:sym typeface="Calibri"/>
            </a:endParaRPr>
          </a:p>
          <a:p>
            <a:pPr marL="228600" marR="0" lvl="0" indent="-165100" algn="l" rtl="0">
              <a:lnSpc>
                <a:spcPct val="100000"/>
              </a:lnSpc>
              <a:spcBef>
                <a:spcPts val="600"/>
              </a:spcBef>
              <a:spcAft>
                <a:spcPts val="0"/>
              </a:spcAft>
              <a:buClr>
                <a:srgbClr val="000000"/>
              </a:buClr>
              <a:buSzPts val="1000"/>
              <a:buFont typeface="Calibri"/>
              <a:buNone/>
            </a:pPr>
            <a:endParaRPr sz="10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1" i="0" u="none" strike="noStrike" cap="none" dirty="0">
              <a:solidFill>
                <a:srgbClr val="000000"/>
              </a:solidFill>
              <a:latin typeface="Calibri"/>
              <a:ea typeface="Calibri"/>
              <a:cs typeface="Calibri"/>
              <a:sym typeface="Calibri"/>
            </a:endParaRPr>
          </a:p>
        </p:txBody>
      </p:sp>
      <p:sp>
        <p:nvSpPr>
          <p:cNvPr id="348" name="Google Shape;348;p11"/>
          <p:cNvSpPr txBox="1"/>
          <p:nvPr/>
        </p:nvSpPr>
        <p:spPr>
          <a:xfrm>
            <a:off x="53024" y="72375"/>
            <a:ext cx="3384768" cy="954077"/>
          </a:xfrm>
          <a:prstGeom prst="rect">
            <a:avLst/>
          </a:prstGeom>
          <a:noFill/>
          <a:ln>
            <a:noFill/>
          </a:ln>
        </p:spPr>
        <p:txBody>
          <a:bodyPr spcFirstLastPara="1" wrap="square" lIns="91425" tIns="91425" rIns="91425" bIns="91425" anchor="t" anchorCtr="0">
            <a:spAutoFit/>
          </a:bodyPr>
          <a:lstStyle/>
          <a:p>
            <a:pPr lvl="0">
              <a:buSzPts val="3500"/>
            </a:pPr>
            <a:r>
              <a:rPr lang="en-US" sz="1000" b="1" i="1" u="sng" strike="noStrike" cap="none" dirty="0">
                <a:solidFill>
                  <a:srgbClr val="151515"/>
                </a:solidFill>
                <a:latin typeface="Calibri"/>
                <a:ea typeface="Calibri"/>
                <a:cs typeface="Calibri"/>
                <a:sym typeface="Calibri"/>
              </a:rPr>
              <a:t>Mission: </a:t>
            </a:r>
            <a:r>
              <a:rPr lang="en-US" sz="1000" dirty="0"/>
              <a:t>The mission of Jean Childs Young Middle School is to prepare students to be globally competitive through rigorous and equitable instruction, a continuum of care and services, and active partnerships with parents and community stakeholders.</a:t>
            </a:r>
            <a:endParaRPr sz="1000" u="none" strike="noStrike" cap="none" dirty="0">
              <a:solidFill>
                <a:srgbClr val="151515"/>
              </a:solidFill>
              <a:latin typeface="Calibri"/>
              <a:ea typeface="Calibri"/>
              <a:cs typeface="Calibri"/>
              <a:sym typeface="Calibri"/>
            </a:endParaRPr>
          </a:p>
        </p:txBody>
      </p:sp>
      <p:sp>
        <p:nvSpPr>
          <p:cNvPr id="349" name="Google Shape;349;p11"/>
          <p:cNvSpPr txBox="1"/>
          <p:nvPr/>
        </p:nvSpPr>
        <p:spPr>
          <a:xfrm>
            <a:off x="4943675" y="49075"/>
            <a:ext cx="4140000" cy="800189"/>
          </a:xfrm>
          <a:prstGeom prst="rect">
            <a:avLst/>
          </a:prstGeom>
          <a:noFill/>
          <a:ln>
            <a:noFill/>
          </a:ln>
        </p:spPr>
        <p:txBody>
          <a:bodyPr spcFirstLastPara="1" wrap="square" lIns="91425" tIns="91425" rIns="91425" bIns="91425" anchor="t" anchorCtr="0">
            <a:spAutoFit/>
          </a:bodyPr>
          <a:lstStyle/>
          <a:p>
            <a:pPr lvl="0">
              <a:buSzPts val="3500"/>
            </a:pPr>
            <a:r>
              <a:rPr lang="en-US" sz="1000" b="1" i="1" u="sng" strike="noStrike" cap="none" dirty="0">
                <a:solidFill>
                  <a:srgbClr val="151515"/>
                </a:solidFill>
                <a:latin typeface="Calibri"/>
                <a:ea typeface="Calibri"/>
                <a:cs typeface="Calibri"/>
                <a:sym typeface="Calibri"/>
              </a:rPr>
              <a:t>Vision: </a:t>
            </a:r>
            <a:r>
              <a:rPr lang="en-US" sz="1000" dirty="0"/>
              <a:t>Jean Childs Young Middle School will be a high performing IB school of choice where students want to learn, parents and families engage, educators empower students to succeed, and the community collaborates with the school to rebuild the legacy.</a:t>
            </a:r>
            <a:endParaRPr sz="1000" dirty="0">
              <a:solidFill>
                <a:srgbClr val="151515"/>
              </a:solidFill>
              <a:latin typeface="Calibri"/>
              <a:ea typeface="Calibri"/>
              <a:cs typeface="Calibri"/>
              <a:sym typeface="Calibri"/>
            </a:endParaRPr>
          </a:p>
        </p:txBody>
      </p:sp>
      <p:sp>
        <p:nvSpPr>
          <p:cNvPr id="350" name="Google Shape;350;p11"/>
          <p:cNvSpPr/>
          <p:nvPr/>
        </p:nvSpPr>
        <p:spPr>
          <a:xfrm>
            <a:off x="53025" y="2282775"/>
            <a:ext cx="1837800" cy="938700"/>
          </a:xfrm>
          <a:prstGeom prst="rect">
            <a:avLst/>
          </a:prstGeom>
          <a:solidFill>
            <a:srgbClr val="6A6A6A"/>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chemeClr val="lt1"/>
                </a:solidFill>
                <a:latin typeface="Calibri"/>
                <a:ea typeface="Calibri"/>
                <a:cs typeface="Calibri"/>
                <a:sym typeface="Calibri"/>
              </a:rPr>
              <a:t>Fostering Academic Excellence for All</a:t>
            </a:r>
            <a:endParaRPr sz="1100" b="1"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a:solidFill>
                  <a:schemeClr val="lt1"/>
                </a:solidFill>
                <a:latin typeface="Calibri"/>
                <a:ea typeface="Calibri"/>
                <a:cs typeface="Calibri"/>
                <a:sym typeface="Calibri"/>
              </a:rPr>
              <a:t>Data</a:t>
            </a:r>
            <a:endParaRPr sz="9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a:solidFill>
                  <a:schemeClr val="lt1"/>
                </a:solidFill>
                <a:latin typeface="Calibri"/>
                <a:ea typeface="Calibri"/>
                <a:cs typeface="Calibri"/>
                <a:sym typeface="Calibri"/>
              </a:rPr>
              <a:t>Curriculum &amp; Instruction</a:t>
            </a:r>
            <a:endParaRPr sz="9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4000"/>
              <a:buFont typeface="Helvetica Neue"/>
              <a:buNone/>
            </a:pPr>
            <a:r>
              <a:rPr lang="en-US" sz="900" b="0" i="0" u="none" strike="noStrike" cap="none">
                <a:solidFill>
                  <a:schemeClr val="lt1"/>
                </a:solidFill>
                <a:latin typeface="Calibri"/>
                <a:ea typeface="Calibri"/>
                <a:cs typeface="Calibri"/>
                <a:sym typeface="Calibri"/>
              </a:rPr>
              <a:t>Signature Program</a:t>
            </a:r>
            <a:endParaRPr sz="900" b="0" i="0" u="none" strike="noStrike" cap="none">
              <a:solidFill>
                <a:schemeClr val="lt1"/>
              </a:solidFill>
              <a:latin typeface="Calibri"/>
              <a:ea typeface="Calibri"/>
              <a:cs typeface="Calibri"/>
              <a:sym typeface="Calibri"/>
            </a:endParaRPr>
          </a:p>
        </p:txBody>
      </p:sp>
      <p:sp>
        <p:nvSpPr>
          <p:cNvPr id="351" name="Google Shape;351;p11"/>
          <p:cNvSpPr/>
          <p:nvPr/>
        </p:nvSpPr>
        <p:spPr>
          <a:xfrm>
            <a:off x="53025" y="4396350"/>
            <a:ext cx="1837800" cy="780300"/>
          </a:xfrm>
          <a:prstGeom prst="rect">
            <a:avLst/>
          </a:prstGeom>
          <a:solidFill>
            <a:srgbClr val="006FA9"/>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Calibri"/>
                <a:ea typeface="Calibri"/>
                <a:cs typeface="Calibri"/>
                <a:sym typeface="Calibri"/>
              </a:rPr>
              <a:t>Building a Culture of Student Support</a:t>
            </a:r>
            <a:endParaRPr sz="1100" b="1"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a:solidFill>
                  <a:schemeClr val="lt1"/>
                </a:solidFill>
                <a:latin typeface="Calibri"/>
                <a:ea typeface="Calibri"/>
                <a:cs typeface="Calibri"/>
                <a:sym typeface="Calibri"/>
              </a:rPr>
              <a:t>Whole Child &amp; Intervention</a:t>
            </a:r>
            <a:endParaRPr sz="9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a:solidFill>
                  <a:schemeClr val="lt1"/>
                </a:solidFill>
                <a:latin typeface="Calibri"/>
                <a:ea typeface="Calibri"/>
                <a:cs typeface="Calibri"/>
                <a:sym typeface="Calibri"/>
              </a:rPr>
              <a:t>Personalized Learning</a:t>
            </a:r>
            <a:endParaRPr sz="900" b="0" i="0" u="none" strike="noStrike" cap="none">
              <a:solidFill>
                <a:schemeClr val="lt1"/>
              </a:solidFill>
              <a:latin typeface="Calibri"/>
              <a:ea typeface="Calibri"/>
              <a:cs typeface="Calibri"/>
              <a:sym typeface="Calibri"/>
            </a:endParaRPr>
          </a:p>
        </p:txBody>
      </p:sp>
      <p:sp>
        <p:nvSpPr>
          <p:cNvPr id="352" name="Google Shape;352;p11"/>
          <p:cNvSpPr/>
          <p:nvPr/>
        </p:nvSpPr>
        <p:spPr>
          <a:xfrm>
            <a:off x="1983000" y="2115225"/>
            <a:ext cx="2418900" cy="84634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600"/>
              </a:spcBef>
              <a:spcAft>
                <a:spcPts val="0"/>
              </a:spcAft>
              <a:buNone/>
            </a:pPr>
            <a:endParaRPr sz="1000" b="1" dirty="0">
              <a:latin typeface="Calibri"/>
              <a:ea typeface="Calibri"/>
              <a:cs typeface="Calibri"/>
              <a:sym typeface="Calibri"/>
            </a:endParaRPr>
          </a:p>
          <a:p>
            <a:pPr marL="0" marR="0" lvl="0" indent="0" algn="l" rtl="0">
              <a:lnSpc>
                <a:spcPct val="100000"/>
              </a:lnSpc>
              <a:spcBef>
                <a:spcPts val="600"/>
              </a:spcBef>
              <a:spcAft>
                <a:spcPts val="0"/>
              </a:spcAft>
              <a:buNone/>
            </a:pPr>
            <a:endParaRPr dirty="0"/>
          </a:p>
          <a:p>
            <a:pPr marL="0" marR="0" lvl="0" indent="0" algn="l" rtl="0">
              <a:lnSpc>
                <a:spcPct val="100000"/>
              </a:lnSpc>
              <a:spcBef>
                <a:spcPts val="600"/>
              </a:spcBef>
              <a:spcAft>
                <a:spcPts val="0"/>
              </a:spcAft>
              <a:buClr>
                <a:schemeClr val="dk1"/>
              </a:buClr>
              <a:buSzPts val="1000"/>
              <a:buFont typeface="Arial"/>
              <a:buNone/>
            </a:pPr>
            <a:endParaRPr sz="1000" b="0" i="0" u="none" strike="noStrike" cap="none" dirty="0">
              <a:solidFill>
                <a:srgbClr val="000000"/>
              </a:solidFill>
              <a:latin typeface="Calibri"/>
              <a:ea typeface="Calibri"/>
              <a:cs typeface="Calibri"/>
              <a:sym typeface="Calibri"/>
            </a:endParaRPr>
          </a:p>
        </p:txBody>
      </p:sp>
      <p:sp>
        <p:nvSpPr>
          <p:cNvPr id="353" name="Google Shape;353;p11"/>
          <p:cNvSpPr txBox="1"/>
          <p:nvPr/>
        </p:nvSpPr>
        <p:spPr>
          <a:xfrm>
            <a:off x="3355000" y="562450"/>
            <a:ext cx="15888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b="1">
                <a:latin typeface="Calibri"/>
                <a:ea typeface="Calibri"/>
                <a:cs typeface="Calibri"/>
                <a:sym typeface="Calibri"/>
              </a:rPr>
              <a:t>SMART GOALS</a:t>
            </a:r>
            <a:endParaRPr b="1">
              <a:latin typeface="Calibri"/>
              <a:ea typeface="Calibri"/>
              <a:cs typeface="Calibri"/>
              <a:sym typeface="Calibri"/>
            </a:endParaRPr>
          </a:p>
        </p:txBody>
      </p:sp>
      <p:sp>
        <p:nvSpPr>
          <p:cNvPr id="2" name="Rectangle 1"/>
          <p:cNvSpPr/>
          <p:nvPr/>
        </p:nvSpPr>
        <p:spPr>
          <a:xfrm>
            <a:off x="2002923" y="2318212"/>
            <a:ext cx="2337146" cy="1323439"/>
          </a:xfrm>
          <a:prstGeom prst="rect">
            <a:avLst/>
          </a:prstGeom>
        </p:spPr>
        <p:txBody>
          <a:bodyPr wrap="square">
            <a:spAutoFit/>
          </a:bodyPr>
          <a:lstStyle/>
          <a:p>
            <a:pPr marL="457200" lvl="0" indent="-292100">
              <a:spcBef>
                <a:spcPts val="600"/>
              </a:spcBef>
              <a:buClr>
                <a:srgbClr val="595959"/>
              </a:buClr>
              <a:buSzPts val="1000"/>
              <a:buAutoNum type="arabicPeriod"/>
            </a:pPr>
            <a:r>
              <a:rPr lang="en-US" sz="1000" dirty="0">
                <a:latin typeface="Calibri"/>
                <a:ea typeface="Calibri"/>
                <a:cs typeface="Calibri"/>
                <a:sym typeface="Calibri"/>
              </a:rPr>
              <a:t>Use data to drive instruction and academic decisions. </a:t>
            </a:r>
          </a:p>
          <a:p>
            <a:pPr marL="457200" lvl="0" indent="-292100">
              <a:buClr>
                <a:srgbClr val="595959"/>
              </a:buClr>
              <a:buSzPts val="1000"/>
              <a:buAutoNum type="arabicPeriod"/>
            </a:pPr>
            <a:r>
              <a:rPr lang="en-US" sz="1000" dirty="0">
                <a:solidFill>
                  <a:schemeClr val="dk1"/>
                </a:solidFill>
                <a:latin typeface="Calibri"/>
                <a:ea typeface="Calibri"/>
                <a:cs typeface="Calibri"/>
                <a:sym typeface="Calibri"/>
              </a:rPr>
              <a:t>Increase academic achievement and promote growth in ELA and Math.</a:t>
            </a:r>
          </a:p>
          <a:p>
            <a:pPr marL="457200" lvl="0" indent="-304800">
              <a:buSzPts val="1200"/>
              <a:buFont typeface="Calibri"/>
              <a:buAutoNum type="arabicPeriod"/>
            </a:pPr>
            <a:r>
              <a:rPr lang="en-US" sz="1000" dirty="0">
                <a:latin typeface="Calibri"/>
                <a:ea typeface="Calibri"/>
                <a:cs typeface="Calibri"/>
                <a:sym typeface="Calibri"/>
              </a:rPr>
              <a:t>Implement IB Program standards and practices with fidelity. </a:t>
            </a:r>
          </a:p>
        </p:txBody>
      </p:sp>
      <p:sp>
        <p:nvSpPr>
          <p:cNvPr id="21" name="Google Shape;337;p11"/>
          <p:cNvSpPr/>
          <p:nvPr/>
        </p:nvSpPr>
        <p:spPr>
          <a:xfrm>
            <a:off x="4659350" y="2088917"/>
            <a:ext cx="4003500" cy="2149128"/>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000"/>
              <a:buFont typeface="Calibri"/>
              <a:buNone/>
            </a:pPr>
            <a:r>
              <a:rPr lang="en-US" sz="1000" b="1" i="0" u="none" strike="noStrike" cap="none" dirty="0">
                <a:solidFill>
                  <a:srgbClr val="000000"/>
                </a:solidFill>
                <a:latin typeface="Calibri"/>
                <a:ea typeface="Calibri"/>
                <a:cs typeface="Calibri"/>
                <a:sym typeface="Calibri"/>
              </a:rPr>
              <a:t>1A </a:t>
            </a:r>
            <a:r>
              <a:rPr lang="en-US" sz="800" dirty="0">
                <a:solidFill>
                  <a:srgbClr val="595959"/>
                </a:solidFill>
              </a:rPr>
              <a:t>Analysis of whole school MAP data quarterly &amp; create plans based on the data. </a:t>
            </a:r>
            <a:endParaRPr sz="1000" b="1" dirty="0">
              <a:latin typeface="Calibri"/>
              <a:ea typeface="Calibri"/>
              <a:cs typeface="Calibri"/>
              <a:sym typeface="Calibri"/>
            </a:endParaRPr>
          </a:p>
          <a:p>
            <a:pPr marL="0" marR="0" lvl="0" indent="0" algn="l" rtl="0">
              <a:lnSpc>
                <a:spcPct val="100000"/>
              </a:lnSpc>
              <a:spcBef>
                <a:spcPts val="600"/>
              </a:spcBef>
              <a:spcAft>
                <a:spcPts val="0"/>
              </a:spcAft>
              <a:buClr>
                <a:srgbClr val="000000"/>
              </a:buClr>
              <a:buSzPts val="1000"/>
              <a:buFont typeface="Calibri"/>
              <a:buNone/>
            </a:pPr>
            <a:r>
              <a:rPr lang="en-US" sz="1000" b="1" i="0" u="none" strike="noStrike" cap="none" dirty="0">
                <a:solidFill>
                  <a:srgbClr val="000000"/>
                </a:solidFill>
                <a:latin typeface="Calibri"/>
                <a:ea typeface="Calibri"/>
                <a:cs typeface="Calibri"/>
                <a:sym typeface="Calibri"/>
              </a:rPr>
              <a:t>1B. </a:t>
            </a:r>
            <a:r>
              <a:rPr lang="en-US" sz="800" dirty="0">
                <a:solidFill>
                  <a:srgbClr val="595959"/>
                </a:solidFill>
              </a:rPr>
              <a:t>Use data analysis protocol in PLCs to consistently review current student data and inform the classroom instruction</a:t>
            </a:r>
            <a:endParaRPr sz="800" dirty="0">
              <a:solidFill>
                <a:srgbClr val="595959"/>
              </a:solidFill>
            </a:endParaRPr>
          </a:p>
          <a:p>
            <a:pPr marL="0" marR="0" lvl="0" indent="0" algn="l" rtl="0">
              <a:lnSpc>
                <a:spcPct val="100000"/>
              </a:lnSpc>
              <a:spcBef>
                <a:spcPts val="600"/>
              </a:spcBef>
              <a:spcAft>
                <a:spcPts val="0"/>
              </a:spcAft>
              <a:buClr>
                <a:srgbClr val="000000"/>
              </a:buClr>
              <a:buSzPts val="1000"/>
              <a:buFont typeface="Calibri"/>
              <a:buNone/>
            </a:pPr>
            <a:r>
              <a:rPr lang="en-US" sz="1000" b="1" dirty="0">
                <a:latin typeface="Calibri"/>
                <a:ea typeface="Calibri"/>
                <a:cs typeface="Calibri"/>
                <a:sym typeface="Calibri"/>
              </a:rPr>
              <a:t>2A. </a:t>
            </a:r>
            <a:r>
              <a:rPr lang="en-US" sz="800" dirty="0">
                <a:solidFill>
                  <a:srgbClr val="595959"/>
                </a:solidFill>
              </a:rPr>
              <a:t>Monitor and support the implementation of the Intervention Block</a:t>
            </a:r>
            <a:endParaRPr sz="800" dirty="0">
              <a:solidFill>
                <a:srgbClr val="595959"/>
              </a:solidFill>
            </a:endParaRPr>
          </a:p>
          <a:p>
            <a:pPr marL="0" marR="0" lvl="0" indent="0" algn="l" rtl="0">
              <a:lnSpc>
                <a:spcPct val="100000"/>
              </a:lnSpc>
              <a:spcBef>
                <a:spcPts val="600"/>
              </a:spcBef>
              <a:spcAft>
                <a:spcPts val="0"/>
              </a:spcAft>
              <a:buClr>
                <a:srgbClr val="000000"/>
              </a:buClr>
              <a:buSzPts val="1000"/>
              <a:buFont typeface="Calibri"/>
              <a:buNone/>
            </a:pPr>
            <a:r>
              <a:rPr lang="en-US" sz="1000" b="1" dirty="0">
                <a:latin typeface="Calibri"/>
                <a:ea typeface="Calibri"/>
                <a:cs typeface="Calibri"/>
                <a:sym typeface="Calibri"/>
              </a:rPr>
              <a:t>2B. </a:t>
            </a:r>
            <a:r>
              <a:rPr lang="en-US" sz="800" dirty="0">
                <a:solidFill>
                  <a:srgbClr val="595959"/>
                </a:solidFill>
                <a:ea typeface="Calibri"/>
              </a:rPr>
              <a:t>Lesson internalization in PLCs</a:t>
            </a:r>
            <a:endParaRPr sz="800" dirty="0">
              <a:solidFill>
                <a:srgbClr val="595959"/>
              </a:solidFill>
            </a:endParaRPr>
          </a:p>
          <a:p>
            <a:pPr marL="0" marR="0" lvl="0" indent="0" algn="l" rtl="0">
              <a:lnSpc>
                <a:spcPct val="100000"/>
              </a:lnSpc>
              <a:spcBef>
                <a:spcPts val="600"/>
              </a:spcBef>
              <a:spcAft>
                <a:spcPts val="0"/>
              </a:spcAft>
              <a:buClr>
                <a:srgbClr val="000000"/>
              </a:buClr>
              <a:buSzPts val="1000"/>
              <a:buFont typeface="Calibri"/>
              <a:buNone/>
            </a:pPr>
            <a:r>
              <a:rPr lang="en-US" sz="1000" b="1" dirty="0">
                <a:solidFill>
                  <a:srgbClr val="595959"/>
                </a:solidFill>
              </a:rPr>
              <a:t>3A</a:t>
            </a:r>
            <a:r>
              <a:rPr lang="en-US" sz="800" dirty="0">
                <a:solidFill>
                  <a:srgbClr val="595959"/>
                </a:solidFill>
              </a:rPr>
              <a:t>. Implement monthly IB PLCs to train and support staff members on IB integration</a:t>
            </a:r>
          </a:p>
          <a:p>
            <a:pPr marL="0" marR="0" lvl="0" indent="0" algn="l" rtl="0">
              <a:lnSpc>
                <a:spcPct val="100000"/>
              </a:lnSpc>
              <a:spcBef>
                <a:spcPts val="600"/>
              </a:spcBef>
              <a:spcAft>
                <a:spcPts val="0"/>
              </a:spcAft>
              <a:buClr>
                <a:srgbClr val="000000"/>
              </a:buClr>
              <a:buSzPts val="1000"/>
              <a:buFont typeface="Calibri"/>
              <a:buNone/>
            </a:pPr>
            <a:r>
              <a:rPr lang="en-US" sz="900" b="1" dirty="0">
                <a:solidFill>
                  <a:srgbClr val="595959"/>
                </a:solidFill>
              </a:rPr>
              <a:t>3B</a:t>
            </a:r>
            <a:r>
              <a:rPr lang="en-US" sz="800" dirty="0">
                <a:solidFill>
                  <a:srgbClr val="595959"/>
                </a:solidFill>
              </a:rPr>
              <a:t>. Facilitate IB walkthroughs, observations, and modeling to ensure integration</a:t>
            </a:r>
          </a:p>
          <a:p>
            <a:pPr marL="0" marR="0" lvl="0" indent="0" algn="l" rtl="0">
              <a:lnSpc>
                <a:spcPct val="100000"/>
              </a:lnSpc>
              <a:spcBef>
                <a:spcPts val="600"/>
              </a:spcBef>
              <a:spcAft>
                <a:spcPts val="0"/>
              </a:spcAft>
              <a:buClr>
                <a:srgbClr val="000000"/>
              </a:buClr>
              <a:buSzPts val="1000"/>
              <a:buFont typeface="Calibri"/>
              <a:buNone/>
            </a:pPr>
            <a:endParaRPr sz="800" dirty="0">
              <a:solidFill>
                <a:srgbClr val="595959"/>
              </a:solidFill>
            </a:endParaRPr>
          </a:p>
          <a:p>
            <a:pPr marL="0" marR="0" lvl="0" indent="0" algn="l" rtl="0">
              <a:lnSpc>
                <a:spcPct val="100000"/>
              </a:lnSpc>
              <a:spcBef>
                <a:spcPts val="600"/>
              </a:spcBef>
              <a:spcAft>
                <a:spcPts val="0"/>
              </a:spcAft>
              <a:buClr>
                <a:srgbClr val="000000"/>
              </a:buClr>
              <a:buSzPts val="1000"/>
              <a:buFont typeface="Calibri"/>
              <a:buNone/>
            </a:pPr>
            <a:endParaRPr sz="800" dirty="0">
              <a:solidFill>
                <a:srgbClr val="595959"/>
              </a:solidFill>
            </a:endParaRPr>
          </a:p>
          <a:p>
            <a:pPr marL="0" marR="0" lvl="0" indent="0" algn="l" rtl="0">
              <a:lnSpc>
                <a:spcPct val="100000"/>
              </a:lnSpc>
              <a:spcBef>
                <a:spcPts val="600"/>
              </a:spcBef>
              <a:spcAft>
                <a:spcPts val="0"/>
              </a:spcAft>
              <a:buClr>
                <a:srgbClr val="000000"/>
              </a:buClr>
              <a:buSzPts val="1000"/>
              <a:buFont typeface="Calibri"/>
              <a:buNone/>
            </a:pPr>
            <a:endParaRPr sz="800" b="1" dirty="0">
              <a:solidFill>
                <a:srgbClr val="595959"/>
              </a:solidFill>
            </a:endParaRPr>
          </a:p>
          <a:p>
            <a:pPr marL="0" marR="0" lvl="0" indent="0" algn="l" rtl="0">
              <a:lnSpc>
                <a:spcPct val="100000"/>
              </a:lnSpc>
              <a:spcBef>
                <a:spcPts val="600"/>
              </a:spcBef>
              <a:spcAft>
                <a:spcPts val="0"/>
              </a:spcAft>
              <a:buClr>
                <a:srgbClr val="000000"/>
              </a:buClr>
              <a:buSzPts val="1000"/>
              <a:buFont typeface="Calibri"/>
              <a:buNone/>
            </a:pPr>
            <a:endParaRPr sz="1000" b="1" dirty="0">
              <a:latin typeface="Calibri"/>
              <a:ea typeface="Calibri"/>
              <a:cs typeface="Calibri"/>
              <a:sym typeface="Calibri"/>
            </a:endParaRPr>
          </a:p>
        </p:txBody>
      </p:sp>
      <p:sp>
        <p:nvSpPr>
          <p:cNvPr id="3" name="Rectangle 2"/>
          <p:cNvSpPr/>
          <p:nvPr/>
        </p:nvSpPr>
        <p:spPr>
          <a:xfrm>
            <a:off x="2002923" y="4396349"/>
            <a:ext cx="2388438" cy="1785104"/>
          </a:xfrm>
          <a:prstGeom prst="rect">
            <a:avLst/>
          </a:prstGeom>
        </p:spPr>
        <p:txBody>
          <a:bodyPr wrap="square">
            <a:spAutoFit/>
          </a:bodyPr>
          <a:lstStyle/>
          <a:p>
            <a:pPr marL="165100" lvl="0">
              <a:spcBef>
                <a:spcPts val="600"/>
              </a:spcBef>
              <a:buClr>
                <a:srgbClr val="595959"/>
              </a:buClr>
              <a:buSzPts val="1000"/>
            </a:pPr>
            <a:r>
              <a:rPr lang="en-US" sz="1000" dirty="0">
                <a:latin typeface="Calibri"/>
                <a:ea typeface="Calibri"/>
                <a:cs typeface="Calibri"/>
                <a:sym typeface="Calibri"/>
              </a:rPr>
              <a:t>4. Increase student attendance and engagement</a:t>
            </a:r>
          </a:p>
          <a:p>
            <a:pPr marL="165100" lvl="0">
              <a:spcBef>
                <a:spcPts val="600"/>
              </a:spcBef>
              <a:buClr>
                <a:srgbClr val="595959"/>
              </a:buClr>
              <a:buSzPts val="1000"/>
            </a:pPr>
            <a:r>
              <a:rPr lang="en-US" sz="1000" dirty="0">
                <a:latin typeface="Calibri"/>
                <a:ea typeface="Calibri"/>
                <a:cs typeface="Calibri"/>
                <a:sym typeface="Calibri"/>
              </a:rPr>
              <a:t>5. Implement a whole child support system to meet the individual needs of every student, supports social emotional learning, and promotes wellness</a:t>
            </a:r>
          </a:p>
          <a:p>
            <a:pPr marL="165100" lvl="0">
              <a:spcBef>
                <a:spcPts val="600"/>
              </a:spcBef>
              <a:buClr>
                <a:srgbClr val="595959"/>
              </a:buClr>
              <a:buSzPts val="1000"/>
            </a:pPr>
            <a:r>
              <a:rPr lang="en-US" sz="1000" dirty="0">
                <a:latin typeface="Calibri"/>
                <a:ea typeface="Calibri"/>
                <a:cs typeface="Calibri"/>
                <a:sym typeface="Calibri"/>
              </a:rPr>
              <a:t>6. Utilize flexible learning tools, technology, and targeted instruction to personalize learning for all students</a:t>
            </a:r>
          </a:p>
        </p:txBody>
      </p:sp>
      <p:sp>
        <p:nvSpPr>
          <p:cNvPr id="4" name="Google Shape;341;p11">
            <a:extLst>
              <a:ext uri="{FF2B5EF4-FFF2-40B4-BE49-F238E27FC236}">
                <a16:creationId xmlns:a16="http://schemas.microsoft.com/office/drawing/2014/main" id="{B944C662-3CEC-D993-5991-106A3473A46A}"/>
              </a:ext>
            </a:extLst>
          </p:cNvPr>
          <p:cNvSpPr/>
          <p:nvPr/>
        </p:nvSpPr>
        <p:spPr>
          <a:xfrm>
            <a:off x="434280" y="938861"/>
            <a:ext cx="2085516"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t" anchorCtr="0">
            <a:noAutofit/>
          </a:bodyPr>
          <a:lstStyle/>
          <a:p>
            <a:pPr lvl="0" algn="ctr">
              <a:buSzPts val="1200"/>
            </a:pPr>
            <a:r>
              <a:rPr lang="en-US" sz="1000" dirty="0">
                <a:latin typeface="Calibri"/>
                <a:ea typeface="Calibri"/>
                <a:cs typeface="Calibri"/>
                <a:sym typeface="Calibri"/>
              </a:rPr>
              <a:t>As measured by Milestones, ELA - (</a:t>
            </a:r>
            <a:r>
              <a:rPr lang="en-US" sz="1000" dirty="0" err="1">
                <a:latin typeface="Calibri"/>
                <a:ea typeface="Calibri"/>
                <a:cs typeface="Calibri"/>
                <a:sym typeface="Calibri"/>
              </a:rPr>
              <a:t>Lvl</a:t>
            </a:r>
            <a:r>
              <a:rPr lang="en-US" sz="1000" dirty="0">
                <a:latin typeface="Calibri"/>
                <a:ea typeface="Calibri"/>
                <a:cs typeface="Calibri"/>
                <a:sym typeface="Calibri"/>
              </a:rPr>
              <a:t> 3 and up) will increase from 17% to 20% and  (</a:t>
            </a:r>
            <a:r>
              <a:rPr lang="en-US" sz="1000" dirty="0" err="1">
                <a:latin typeface="Calibri"/>
                <a:ea typeface="Calibri"/>
                <a:cs typeface="Calibri"/>
                <a:sym typeface="Calibri"/>
              </a:rPr>
              <a:t>Lvl</a:t>
            </a:r>
            <a:r>
              <a:rPr lang="en-US" sz="1000" dirty="0">
                <a:latin typeface="Calibri"/>
                <a:ea typeface="Calibri"/>
                <a:cs typeface="Calibri"/>
                <a:sym typeface="Calibri"/>
              </a:rPr>
              <a:t> 2 and up) will increase from 48% to 51%</a:t>
            </a:r>
            <a:endParaRPr sz="1000" dirty="0">
              <a:latin typeface="Calibri"/>
              <a:ea typeface="Calibri"/>
              <a:cs typeface="Calibri"/>
              <a:sym typeface="Calibri"/>
            </a:endParaRPr>
          </a:p>
        </p:txBody>
      </p:sp>
      <p:sp>
        <p:nvSpPr>
          <p:cNvPr id="5" name="Google Shape;342;p11">
            <a:extLst>
              <a:ext uri="{FF2B5EF4-FFF2-40B4-BE49-F238E27FC236}">
                <a16:creationId xmlns:a16="http://schemas.microsoft.com/office/drawing/2014/main" id="{74E428EB-28C1-E03C-13EF-A9769232AC14}"/>
              </a:ext>
            </a:extLst>
          </p:cNvPr>
          <p:cNvSpPr/>
          <p:nvPr/>
        </p:nvSpPr>
        <p:spPr>
          <a:xfrm>
            <a:off x="3171496" y="927883"/>
            <a:ext cx="2219586" cy="78030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t" anchorCtr="0">
            <a:noAutofit/>
          </a:bodyPr>
          <a:lstStyle/>
          <a:p>
            <a:pPr lvl="0" algn="ctr">
              <a:buSzPts val="1200"/>
            </a:pPr>
            <a:r>
              <a:rPr lang="en-US" sz="1000" dirty="0">
                <a:latin typeface="Calibri"/>
                <a:ea typeface="Calibri"/>
                <a:cs typeface="Calibri"/>
                <a:sym typeface="Calibri"/>
              </a:rPr>
              <a:t>As measured by Milestones, Math -  (</a:t>
            </a:r>
            <a:r>
              <a:rPr lang="en-US" sz="1000" dirty="0" err="1">
                <a:latin typeface="Calibri"/>
                <a:ea typeface="Calibri"/>
                <a:cs typeface="Calibri"/>
                <a:sym typeface="Calibri"/>
              </a:rPr>
              <a:t>Lvl</a:t>
            </a:r>
            <a:r>
              <a:rPr lang="en-US" sz="1000" dirty="0">
                <a:latin typeface="Calibri"/>
                <a:ea typeface="Calibri"/>
                <a:cs typeface="Calibri"/>
                <a:sym typeface="Calibri"/>
              </a:rPr>
              <a:t> 3 and up) will increase from 13% to 16% (</a:t>
            </a:r>
            <a:r>
              <a:rPr lang="en-US" sz="1000" dirty="0" err="1">
                <a:latin typeface="Calibri"/>
                <a:ea typeface="Calibri"/>
                <a:cs typeface="Calibri"/>
                <a:sym typeface="Calibri"/>
              </a:rPr>
              <a:t>Lvl</a:t>
            </a:r>
            <a:r>
              <a:rPr lang="en-US" sz="1000" dirty="0">
                <a:latin typeface="Calibri"/>
                <a:ea typeface="Calibri"/>
                <a:cs typeface="Calibri"/>
                <a:sym typeface="Calibri"/>
              </a:rPr>
              <a:t> 2 and up) will increase from 47% to 50%</a:t>
            </a:r>
            <a:endParaRPr sz="1000" dirty="0">
              <a:latin typeface="Calibri"/>
              <a:ea typeface="Calibri"/>
              <a:cs typeface="Calibri"/>
              <a:sym typeface="Calibri"/>
            </a:endParaRPr>
          </a:p>
        </p:txBody>
      </p:sp>
      <p:sp>
        <p:nvSpPr>
          <p:cNvPr id="6" name="Google Shape;343;p11">
            <a:extLst>
              <a:ext uri="{FF2B5EF4-FFF2-40B4-BE49-F238E27FC236}">
                <a16:creationId xmlns:a16="http://schemas.microsoft.com/office/drawing/2014/main" id="{38977FB4-BE0A-9182-5455-072C91E4D40A}"/>
              </a:ext>
            </a:extLst>
          </p:cNvPr>
          <p:cNvSpPr/>
          <p:nvPr/>
        </p:nvSpPr>
        <p:spPr>
          <a:xfrm>
            <a:off x="6333276" y="901584"/>
            <a:ext cx="1912500" cy="798578"/>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lvl="0" algn="ctr">
              <a:buSzPts val="1200"/>
            </a:pPr>
            <a:r>
              <a:rPr lang="en-US" sz="1000" dirty="0">
                <a:latin typeface="Calibri"/>
                <a:ea typeface="Calibri"/>
                <a:cs typeface="Calibri"/>
                <a:sym typeface="Calibri"/>
              </a:rPr>
              <a:t>Increase ADA </a:t>
            </a:r>
            <a:r>
              <a:rPr lang="en-US" sz="1000">
                <a:latin typeface="Calibri"/>
                <a:ea typeface="Calibri"/>
                <a:cs typeface="Calibri"/>
                <a:sym typeface="Calibri"/>
              </a:rPr>
              <a:t>from 87.8% </a:t>
            </a:r>
            <a:r>
              <a:rPr lang="en-US" sz="1000" dirty="0">
                <a:latin typeface="Calibri"/>
                <a:ea typeface="Calibri"/>
                <a:cs typeface="Calibri"/>
                <a:sym typeface="Calibri"/>
              </a:rPr>
              <a:t>to 90% by </a:t>
            </a:r>
            <a:r>
              <a:rPr lang="en-US" sz="1000">
                <a:latin typeface="Calibri"/>
                <a:ea typeface="Calibri"/>
                <a:cs typeface="Calibri"/>
                <a:sym typeface="Calibri"/>
              </a:rPr>
              <a:t>May 2025</a:t>
            </a:r>
            <a:endParaRPr sz="1000" dirty="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gfca32fa3aa_2_1"/>
          <p:cNvSpPr txBox="1"/>
          <p:nvPr/>
        </p:nvSpPr>
        <p:spPr>
          <a:xfrm>
            <a:off x="0" y="1803118"/>
            <a:ext cx="1837800" cy="554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APS Strategic Priorities &amp; Initiatives</a:t>
            </a:r>
            <a:endParaRPr sz="200" b="1" i="1" u="none" strike="noStrike" cap="none">
              <a:solidFill>
                <a:srgbClr val="151515"/>
              </a:solidFill>
              <a:latin typeface="Calibri"/>
              <a:ea typeface="Calibri"/>
              <a:cs typeface="Calibri"/>
              <a:sym typeface="Calibri"/>
            </a:endParaRPr>
          </a:p>
        </p:txBody>
      </p:sp>
      <p:sp>
        <p:nvSpPr>
          <p:cNvPr id="360" name="Google Shape;360;gfca32fa3aa_2_1"/>
          <p:cNvSpPr/>
          <p:nvPr/>
        </p:nvSpPr>
        <p:spPr>
          <a:xfrm>
            <a:off x="4572000" y="2357223"/>
            <a:ext cx="4003500" cy="1536300"/>
          </a:xfrm>
          <a:prstGeom prst="rect">
            <a:avLst/>
          </a:prstGeom>
          <a:solidFill>
            <a:srgbClr val="FBE4D4"/>
          </a:solidFill>
          <a:ln>
            <a:noFill/>
          </a:ln>
        </p:spPr>
        <p:txBody>
          <a:bodyPr spcFirstLastPara="1" wrap="square" lIns="91425" tIns="45700" rIns="91425" bIns="45700" anchor="t" anchorCtr="0">
            <a:noAutofit/>
          </a:bodyPr>
          <a:lstStyle/>
          <a:p>
            <a:pPr marL="0" lvl="0" indent="0" algn="l" rtl="0">
              <a:spcBef>
                <a:spcPts val="600"/>
              </a:spcBef>
              <a:spcAft>
                <a:spcPts val="0"/>
              </a:spcAft>
              <a:buClr>
                <a:schemeClr val="dk1"/>
              </a:buClr>
              <a:buSzPts val="1100"/>
              <a:buFont typeface="Arial"/>
              <a:buNone/>
            </a:pPr>
            <a:r>
              <a:rPr lang="en-US" sz="1000" b="1" dirty="0">
                <a:solidFill>
                  <a:schemeClr val="dk1"/>
                </a:solidFill>
                <a:latin typeface="Calibri"/>
                <a:ea typeface="Calibri"/>
                <a:cs typeface="Calibri"/>
                <a:sym typeface="Calibri"/>
              </a:rPr>
              <a:t>7A. </a:t>
            </a:r>
            <a:r>
              <a:rPr lang="en-US" sz="1000" dirty="0">
                <a:solidFill>
                  <a:schemeClr val="dk1"/>
                </a:solidFill>
                <a:latin typeface="Calibri"/>
                <a:ea typeface="Calibri"/>
                <a:cs typeface="Calibri"/>
                <a:sym typeface="Calibri"/>
              </a:rPr>
              <a:t>Ongoing professional learning and promote opportunities for teachers to serve as leaders within the building (recruitment ambassadors, serving as instructional exemplars, etc.)</a:t>
            </a:r>
            <a:endParaRPr lang="en-US" sz="1000" b="1" dirty="0">
              <a:solidFill>
                <a:schemeClr val="dk1"/>
              </a:solidFill>
              <a:latin typeface="Calibri"/>
              <a:ea typeface="Calibri"/>
              <a:cs typeface="Calibri"/>
              <a:sym typeface="Calibri"/>
            </a:endParaRPr>
          </a:p>
          <a:p>
            <a:pPr marL="0" lvl="0" indent="0" algn="l" rtl="0">
              <a:spcBef>
                <a:spcPts val="600"/>
              </a:spcBef>
              <a:spcAft>
                <a:spcPts val="0"/>
              </a:spcAft>
              <a:buClr>
                <a:schemeClr val="dk1"/>
              </a:buClr>
              <a:buSzPts val="1100"/>
              <a:buFont typeface="Arial"/>
              <a:buNone/>
            </a:pPr>
            <a:r>
              <a:rPr lang="en-US" sz="1000" b="1" dirty="0">
                <a:solidFill>
                  <a:schemeClr val="dk1"/>
                </a:solidFill>
                <a:latin typeface="Calibri"/>
                <a:ea typeface="Calibri"/>
                <a:cs typeface="Calibri"/>
                <a:sym typeface="Calibri"/>
              </a:rPr>
              <a:t>7B. </a:t>
            </a:r>
            <a:r>
              <a:rPr lang="en-US" sz="1000" dirty="0">
                <a:solidFill>
                  <a:schemeClr val="dk1"/>
                </a:solidFill>
                <a:latin typeface="Calibri"/>
                <a:ea typeface="Calibri"/>
                <a:cs typeface="Calibri"/>
                <a:sym typeface="Calibri"/>
              </a:rPr>
              <a:t>Teachers will facilitate PLCs using an established protocol </a:t>
            </a:r>
            <a:endParaRPr lang="en-US" sz="1000" b="1" dirty="0">
              <a:solidFill>
                <a:schemeClr val="dk1"/>
              </a:solidFill>
              <a:latin typeface="Calibri"/>
              <a:ea typeface="Calibri"/>
              <a:cs typeface="Calibri"/>
              <a:sym typeface="Calibri"/>
            </a:endParaRPr>
          </a:p>
          <a:p>
            <a:pPr marL="0" lvl="0" indent="0" algn="l" rtl="0">
              <a:spcBef>
                <a:spcPts val="600"/>
              </a:spcBef>
              <a:spcAft>
                <a:spcPts val="0"/>
              </a:spcAft>
              <a:buClr>
                <a:schemeClr val="dk1"/>
              </a:buClr>
              <a:buSzPts val="1100"/>
              <a:buFont typeface="Arial"/>
              <a:buNone/>
            </a:pPr>
            <a:endParaRPr sz="1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0" i="0" u="none" strike="noStrike" cap="none" dirty="0">
              <a:solidFill>
                <a:srgbClr val="000000"/>
              </a:solidFill>
              <a:latin typeface="Calibri"/>
              <a:ea typeface="Calibri"/>
              <a:cs typeface="Calibri"/>
              <a:sym typeface="Calibri"/>
            </a:endParaRPr>
          </a:p>
        </p:txBody>
      </p:sp>
      <p:sp>
        <p:nvSpPr>
          <p:cNvPr id="361" name="Google Shape;361;gfca32fa3aa_2_1"/>
          <p:cNvSpPr/>
          <p:nvPr/>
        </p:nvSpPr>
        <p:spPr>
          <a:xfrm>
            <a:off x="4572000" y="4101907"/>
            <a:ext cx="4090850" cy="1329300"/>
          </a:xfrm>
          <a:prstGeom prst="rect">
            <a:avLst/>
          </a:prstGeom>
          <a:solidFill>
            <a:srgbClr val="FFF2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000"/>
              <a:buFont typeface="Calibri"/>
              <a:buNone/>
            </a:pPr>
            <a:r>
              <a:rPr lang="en-US" sz="1000" b="1" dirty="0">
                <a:latin typeface="Calibri"/>
                <a:ea typeface="Calibri"/>
                <a:cs typeface="Calibri"/>
                <a:sym typeface="Calibri"/>
              </a:rPr>
              <a:t>8A. </a:t>
            </a:r>
            <a:r>
              <a:rPr lang="en-US" sz="1000" dirty="0">
                <a:latin typeface="Calibri"/>
                <a:ea typeface="Calibri"/>
                <a:cs typeface="Calibri"/>
                <a:sym typeface="Calibri"/>
              </a:rPr>
              <a:t>Maintain and promote an active GO Team </a:t>
            </a:r>
            <a:r>
              <a:rPr lang="en-US" sz="1000" b="1" dirty="0">
                <a:latin typeface="Calibri"/>
                <a:ea typeface="Calibri"/>
                <a:cs typeface="Calibri"/>
                <a:sym typeface="Calibri"/>
              </a:rPr>
              <a:t> </a:t>
            </a:r>
          </a:p>
          <a:p>
            <a:pPr marL="0" marR="0" lvl="0" indent="0" algn="l" rtl="0">
              <a:lnSpc>
                <a:spcPct val="100000"/>
              </a:lnSpc>
              <a:spcBef>
                <a:spcPts val="0"/>
              </a:spcBef>
              <a:spcAft>
                <a:spcPts val="0"/>
              </a:spcAft>
              <a:buClr>
                <a:srgbClr val="000000"/>
              </a:buClr>
              <a:buSzPts val="1000"/>
              <a:buFont typeface="Calibri"/>
              <a:buNone/>
            </a:pPr>
            <a:r>
              <a:rPr lang="en-US" sz="1000" b="1" dirty="0">
                <a:latin typeface="Calibri"/>
                <a:ea typeface="Calibri"/>
                <a:cs typeface="Calibri"/>
                <a:sym typeface="Calibri"/>
              </a:rPr>
              <a:t>8B. </a:t>
            </a:r>
            <a:r>
              <a:rPr lang="en-US" sz="1000" dirty="0">
                <a:latin typeface="Calibri"/>
                <a:ea typeface="Calibri"/>
                <a:cs typeface="Calibri"/>
                <a:sym typeface="Calibri"/>
              </a:rPr>
              <a:t>Create opportunities for parents, local businesses, community partnerships, and other stakeholders to engage with the school on a consistent basis</a:t>
            </a:r>
            <a:endParaRPr lang="en-US" sz="1000" b="1"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Calibri"/>
              <a:buNone/>
            </a:pPr>
            <a:r>
              <a:rPr lang="en-US" sz="1000" b="1" dirty="0">
                <a:latin typeface="Calibri"/>
                <a:ea typeface="Calibri"/>
                <a:cs typeface="Calibri"/>
                <a:sym typeface="Calibri"/>
              </a:rPr>
              <a:t>8C. </a:t>
            </a:r>
            <a:r>
              <a:rPr lang="en-US" sz="1000" dirty="0">
                <a:latin typeface="Calibri"/>
                <a:ea typeface="Calibri"/>
                <a:cs typeface="Calibri"/>
                <a:sym typeface="Calibri"/>
              </a:rPr>
              <a:t>Create and sustain a warm  culture where everyone feels valued and welcomed</a:t>
            </a:r>
            <a:endParaRPr lang="en-US" sz="1000" b="1"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Calibri"/>
              <a:buNone/>
            </a:pPr>
            <a:r>
              <a:rPr lang="en-US" sz="1000" b="1" dirty="0">
                <a:latin typeface="Calibri"/>
                <a:ea typeface="Calibri"/>
                <a:cs typeface="Calibri"/>
                <a:sym typeface="Calibri"/>
              </a:rPr>
              <a:t>8D. </a:t>
            </a:r>
            <a:r>
              <a:rPr lang="en-US" sz="1000" dirty="0">
                <a:latin typeface="Calibri"/>
                <a:ea typeface="Calibri"/>
                <a:cs typeface="Calibri"/>
                <a:sym typeface="Calibri"/>
              </a:rPr>
              <a:t>Maintain consistent communication with all stakeholders</a:t>
            </a:r>
          </a:p>
          <a:p>
            <a:pPr marL="0" marR="0" lvl="0" indent="0" algn="l" rtl="0">
              <a:lnSpc>
                <a:spcPct val="100000"/>
              </a:lnSpc>
              <a:spcBef>
                <a:spcPts val="0"/>
              </a:spcBef>
              <a:spcAft>
                <a:spcPts val="0"/>
              </a:spcAft>
              <a:buClr>
                <a:srgbClr val="000000"/>
              </a:buClr>
              <a:buSzPts val="1000"/>
              <a:buFont typeface="Calibri"/>
              <a:buNone/>
            </a:pPr>
            <a:r>
              <a:rPr lang="en-US" sz="1000" b="1" i="0" u="none" strike="noStrike" cap="none" dirty="0">
                <a:solidFill>
                  <a:srgbClr val="000000"/>
                </a:solidFill>
                <a:latin typeface="Calibri"/>
                <a:ea typeface="Calibri"/>
                <a:cs typeface="Calibri"/>
                <a:sym typeface="Calibri"/>
              </a:rPr>
              <a:t>8E</a:t>
            </a:r>
            <a:r>
              <a:rPr lang="en-US" sz="1000" b="0" i="0" u="none" strike="noStrike" cap="none" dirty="0">
                <a:solidFill>
                  <a:srgbClr val="000000"/>
                </a:solidFill>
                <a:latin typeface="Calibri"/>
                <a:ea typeface="Calibri"/>
                <a:cs typeface="Calibri"/>
                <a:sym typeface="Calibri"/>
              </a:rPr>
              <a:t>. Establish a PTA</a:t>
            </a:r>
            <a:endParaRPr sz="1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0" i="0" u="none" strike="noStrike" cap="none" dirty="0">
              <a:solidFill>
                <a:srgbClr val="000000"/>
              </a:solidFill>
              <a:latin typeface="Calibri"/>
              <a:ea typeface="Calibri"/>
              <a:cs typeface="Calibri"/>
              <a:sym typeface="Calibri"/>
            </a:endParaRPr>
          </a:p>
        </p:txBody>
      </p:sp>
      <p:sp>
        <p:nvSpPr>
          <p:cNvPr id="362" name="Google Shape;362;gfca32fa3aa_2_1"/>
          <p:cNvSpPr txBox="1"/>
          <p:nvPr/>
        </p:nvSpPr>
        <p:spPr>
          <a:xfrm>
            <a:off x="3101648" y="-53150"/>
            <a:ext cx="1973400" cy="400079"/>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3500"/>
              <a:buFont typeface="Arial"/>
              <a:buNone/>
            </a:pPr>
            <a:r>
              <a:rPr lang="en-US" b="1" dirty="0">
                <a:solidFill>
                  <a:srgbClr val="151515"/>
                </a:solidFill>
                <a:latin typeface="Calibri"/>
                <a:ea typeface="Calibri"/>
                <a:cs typeface="Calibri"/>
                <a:sym typeface="Calibri"/>
              </a:rPr>
              <a:t>Young Middle School</a:t>
            </a:r>
            <a:endParaRPr sz="200" b="0" i="0" u="none" strike="noStrike" cap="none" dirty="0">
              <a:solidFill>
                <a:srgbClr val="151515"/>
              </a:solidFill>
              <a:latin typeface="Calibri"/>
              <a:ea typeface="Calibri"/>
              <a:cs typeface="Calibri"/>
              <a:sym typeface="Calibri"/>
            </a:endParaRPr>
          </a:p>
        </p:txBody>
      </p:sp>
      <p:sp>
        <p:nvSpPr>
          <p:cNvPr id="363" name="Google Shape;363;gfca32fa3aa_2_1"/>
          <p:cNvSpPr txBox="1"/>
          <p:nvPr/>
        </p:nvSpPr>
        <p:spPr>
          <a:xfrm>
            <a:off x="4572003" y="1779539"/>
            <a:ext cx="18378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School Strategies</a:t>
            </a:r>
            <a:endParaRPr sz="200" b="1" i="1" u="none" strike="noStrike" cap="none">
              <a:solidFill>
                <a:srgbClr val="151515"/>
              </a:solidFill>
              <a:latin typeface="Calibri"/>
              <a:ea typeface="Calibri"/>
              <a:cs typeface="Calibri"/>
              <a:sym typeface="Calibri"/>
            </a:endParaRPr>
          </a:p>
        </p:txBody>
      </p:sp>
      <p:sp>
        <p:nvSpPr>
          <p:cNvPr id="367" name="Google Shape;367;gfca32fa3aa_2_1"/>
          <p:cNvSpPr txBox="1">
            <a:spLocks noGrp="1"/>
          </p:cNvSpPr>
          <p:nvPr>
            <p:ph type="sldNum" idx="12"/>
          </p:nvPr>
        </p:nvSpPr>
        <p:spPr>
          <a:xfrm>
            <a:off x="7026379" y="6542394"/>
            <a:ext cx="20574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000" b="0" i="0" u="none" strike="noStrike" cap="none">
                <a:solidFill>
                  <a:srgbClr val="000000"/>
                </a:solidFill>
                <a:latin typeface="Verdana"/>
                <a:ea typeface="Verdana"/>
                <a:cs typeface="Verdana"/>
                <a:sym typeface="Verdana"/>
              </a:rPr>
              <a:t>3</a:t>
            </a:fld>
            <a:endParaRPr sz="1000" b="0" i="0" u="none" strike="noStrike" cap="none">
              <a:solidFill>
                <a:srgbClr val="000000"/>
              </a:solidFill>
              <a:latin typeface="Verdana"/>
              <a:ea typeface="Verdana"/>
              <a:cs typeface="Verdana"/>
              <a:sym typeface="Verdana"/>
            </a:endParaRPr>
          </a:p>
        </p:txBody>
      </p:sp>
      <p:sp>
        <p:nvSpPr>
          <p:cNvPr id="369" name="Google Shape;369;gfca32fa3aa_2_1"/>
          <p:cNvSpPr txBox="1"/>
          <p:nvPr/>
        </p:nvSpPr>
        <p:spPr>
          <a:xfrm>
            <a:off x="2002923" y="1808080"/>
            <a:ext cx="18378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School Strategic Priorities</a:t>
            </a:r>
            <a:endParaRPr sz="200" b="1" i="1" u="none" strike="noStrike" cap="none">
              <a:solidFill>
                <a:srgbClr val="151515"/>
              </a:solidFill>
              <a:latin typeface="Calibri"/>
              <a:ea typeface="Calibri"/>
              <a:cs typeface="Calibri"/>
              <a:sym typeface="Calibri"/>
            </a:endParaRPr>
          </a:p>
        </p:txBody>
      </p:sp>
      <p:sp>
        <p:nvSpPr>
          <p:cNvPr id="370" name="Google Shape;370;gfca32fa3aa_2_1"/>
          <p:cNvSpPr/>
          <p:nvPr/>
        </p:nvSpPr>
        <p:spPr>
          <a:xfrm>
            <a:off x="1972461" y="2477394"/>
            <a:ext cx="2418900" cy="938700"/>
          </a:xfrm>
          <a:prstGeom prst="rect">
            <a:avLst/>
          </a:prstGeom>
          <a:noFill/>
          <a:ln>
            <a:noFill/>
          </a:ln>
        </p:spPr>
        <p:txBody>
          <a:bodyPr spcFirstLastPara="1" wrap="square" lIns="91425" tIns="45700" rIns="91425" bIns="45700" anchor="t" anchorCtr="0">
            <a:noAutofit/>
          </a:bodyPr>
          <a:lstStyle/>
          <a:p>
            <a:pPr marL="228600" marR="0" lvl="0" indent="-165100" algn="l" rtl="0">
              <a:lnSpc>
                <a:spcPct val="100000"/>
              </a:lnSpc>
              <a:spcBef>
                <a:spcPts val="600"/>
              </a:spcBef>
              <a:spcAft>
                <a:spcPts val="0"/>
              </a:spcAft>
              <a:buClr>
                <a:srgbClr val="000000"/>
              </a:buClr>
              <a:buSzPts val="1000"/>
              <a:buFont typeface="Calibri"/>
              <a:buNone/>
            </a:pPr>
            <a:endParaRPr sz="1000" b="1" i="0" u="none" strike="noStrike" cap="none">
              <a:solidFill>
                <a:srgbClr val="000000"/>
              </a:solidFill>
              <a:latin typeface="Calibri"/>
              <a:ea typeface="Calibri"/>
              <a:cs typeface="Calibri"/>
              <a:sym typeface="Calibri"/>
            </a:endParaRPr>
          </a:p>
          <a:p>
            <a:pPr marL="228600" marR="0" lvl="0" indent="-165100" algn="l" rtl="0">
              <a:lnSpc>
                <a:spcPct val="100000"/>
              </a:lnSpc>
              <a:spcBef>
                <a:spcPts val="600"/>
              </a:spcBef>
              <a:spcAft>
                <a:spcPts val="0"/>
              </a:spcAft>
              <a:buClr>
                <a:srgbClr val="000000"/>
              </a:buClr>
              <a:buSzPts val="1000"/>
              <a:buFont typeface="Calibri"/>
              <a:buNone/>
            </a:pPr>
            <a:endParaRPr sz="1000" b="1" i="0" u="none" strike="noStrike" cap="none">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1" i="0" u="none" strike="noStrike" cap="none">
              <a:solidFill>
                <a:srgbClr val="000000"/>
              </a:solidFill>
              <a:latin typeface="Calibri"/>
              <a:ea typeface="Calibri"/>
              <a:cs typeface="Calibri"/>
              <a:sym typeface="Calibri"/>
            </a:endParaRPr>
          </a:p>
        </p:txBody>
      </p:sp>
      <p:sp>
        <p:nvSpPr>
          <p:cNvPr id="371" name="Google Shape;371;gfca32fa3aa_2_1"/>
          <p:cNvSpPr/>
          <p:nvPr/>
        </p:nvSpPr>
        <p:spPr>
          <a:xfrm>
            <a:off x="2002936" y="4031882"/>
            <a:ext cx="2418900" cy="13993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600"/>
              </a:spcBef>
              <a:spcAft>
                <a:spcPts val="0"/>
              </a:spcAft>
              <a:buNone/>
            </a:pPr>
            <a:r>
              <a:rPr lang="en-US" sz="1000" b="1" dirty="0">
                <a:latin typeface="Calibri"/>
                <a:ea typeface="Calibri"/>
                <a:cs typeface="Calibri"/>
                <a:sym typeface="Calibri"/>
              </a:rPr>
              <a:t>8. </a:t>
            </a:r>
            <a:r>
              <a:rPr lang="en-US" sz="1000" dirty="0">
                <a:latin typeface="Calibri"/>
                <a:ea typeface="Calibri"/>
                <a:cs typeface="Calibri"/>
                <a:sym typeface="Calibri"/>
              </a:rPr>
              <a:t>Sustain and enhance family engagement that fosters positive relationships with all stakeholders in an effort to promote academic achievement</a:t>
            </a:r>
          </a:p>
          <a:p>
            <a:pPr marL="0" marR="0" lvl="0" indent="0" algn="l" rtl="0">
              <a:lnSpc>
                <a:spcPct val="100000"/>
              </a:lnSpc>
              <a:spcBef>
                <a:spcPts val="600"/>
              </a:spcBef>
              <a:spcAft>
                <a:spcPts val="0"/>
              </a:spcAft>
              <a:buNone/>
            </a:pPr>
            <a:endParaRPr sz="1000"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0" i="0" u="none" strike="noStrike" cap="none" dirty="0">
              <a:solidFill>
                <a:srgbClr val="000000"/>
              </a:solidFill>
              <a:latin typeface="Calibri"/>
              <a:ea typeface="Calibri"/>
              <a:cs typeface="Calibri"/>
              <a:sym typeface="Calibri"/>
            </a:endParaRPr>
          </a:p>
        </p:txBody>
      </p:sp>
      <p:sp>
        <p:nvSpPr>
          <p:cNvPr id="374" name="Google Shape;374;gfca32fa3aa_2_1"/>
          <p:cNvSpPr/>
          <p:nvPr/>
        </p:nvSpPr>
        <p:spPr>
          <a:xfrm>
            <a:off x="53013" y="2361975"/>
            <a:ext cx="1837800" cy="780300"/>
          </a:xfrm>
          <a:prstGeom prst="rect">
            <a:avLst/>
          </a:prstGeom>
          <a:solidFill>
            <a:srgbClr val="DF6A35"/>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Calibri"/>
                <a:ea typeface="Calibri"/>
                <a:cs typeface="Calibri"/>
                <a:sym typeface="Calibri"/>
              </a:rPr>
              <a:t>Equipping &amp; Empowering Leaders &amp; Staff</a:t>
            </a:r>
            <a:endParaRPr sz="1200" b="1" i="0" u="none" strike="noStrike" cap="none">
              <a:solidFill>
                <a:schemeClr val="lt1"/>
              </a:solidFill>
              <a:latin typeface="Calibri"/>
              <a:ea typeface="Calibri"/>
              <a:cs typeface="Calibri"/>
              <a:sym typeface="Calibri"/>
            </a:endParaRPr>
          </a:p>
          <a:p>
            <a:pPr marL="171446" marR="0" lvl="0" indent="0" algn="ctr" rtl="0">
              <a:lnSpc>
                <a:spcPct val="100000"/>
              </a:lnSpc>
              <a:spcBef>
                <a:spcPts val="0"/>
              </a:spcBef>
              <a:spcAft>
                <a:spcPts val="0"/>
              </a:spcAft>
              <a:buClr>
                <a:schemeClr val="dk1"/>
              </a:buClr>
              <a:buSzPts val="900"/>
              <a:buFont typeface="Arial"/>
              <a:buNone/>
            </a:pPr>
            <a:r>
              <a:rPr lang="en-US" sz="900" b="0" i="0" u="none" strike="noStrike" cap="none">
                <a:solidFill>
                  <a:schemeClr val="lt1"/>
                </a:solidFill>
                <a:latin typeface="Calibri"/>
                <a:ea typeface="Calibri"/>
                <a:cs typeface="Calibri"/>
                <a:sym typeface="Calibri"/>
              </a:rPr>
              <a:t>Strategic Staff Support</a:t>
            </a:r>
            <a:endParaRPr sz="900" b="0" i="0" u="none" strike="noStrike" cap="none">
              <a:solidFill>
                <a:schemeClr val="lt1"/>
              </a:solidFill>
              <a:latin typeface="Calibri"/>
              <a:ea typeface="Calibri"/>
              <a:cs typeface="Calibri"/>
              <a:sym typeface="Calibri"/>
            </a:endParaRPr>
          </a:p>
          <a:p>
            <a:pPr marL="171446" marR="0" lvl="0" indent="0" algn="ctr" rtl="0">
              <a:lnSpc>
                <a:spcPct val="100000"/>
              </a:lnSpc>
              <a:spcBef>
                <a:spcPts val="0"/>
              </a:spcBef>
              <a:spcAft>
                <a:spcPts val="0"/>
              </a:spcAft>
              <a:buClr>
                <a:schemeClr val="dk1"/>
              </a:buClr>
              <a:buSzPts val="900"/>
              <a:buFont typeface="Arial"/>
              <a:buNone/>
            </a:pPr>
            <a:r>
              <a:rPr lang="en-US" sz="900" b="0" i="0" u="none" strike="noStrike" cap="none">
                <a:solidFill>
                  <a:schemeClr val="lt1"/>
                </a:solidFill>
                <a:latin typeface="Calibri"/>
                <a:ea typeface="Calibri"/>
                <a:cs typeface="Calibri"/>
                <a:sym typeface="Calibri"/>
              </a:rPr>
              <a:t>Equitable Resource Allocation</a:t>
            </a:r>
            <a:endParaRPr sz="900" b="0" i="0" u="none" strike="noStrike" cap="none">
              <a:solidFill>
                <a:schemeClr val="lt1"/>
              </a:solidFill>
              <a:latin typeface="Calibri"/>
              <a:ea typeface="Calibri"/>
              <a:cs typeface="Calibri"/>
              <a:sym typeface="Calibri"/>
            </a:endParaRPr>
          </a:p>
        </p:txBody>
      </p:sp>
      <p:sp>
        <p:nvSpPr>
          <p:cNvPr id="375" name="Google Shape;375;gfca32fa3aa_2_1"/>
          <p:cNvSpPr/>
          <p:nvPr/>
        </p:nvSpPr>
        <p:spPr>
          <a:xfrm>
            <a:off x="53013" y="4061675"/>
            <a:ext cx="1837800" cy="780300"/>
          </a:xfrm>
          <a:prstGeom prst="rect">
            <a:avLst/>
          </a:prstGeom>
          <a:solidFill>
            <a:srgbClr val="BF9000"/>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Calibri"/>
                <a:ea typeface="Calibri"/>
                <a:cs typeface="Calibri"/>
                <a:sym typeface="Calibri"/>
              </a:rPr>
              <a:t>Creating a System of School Support</a:t>
            </a:r>
            <a:endParaRPr sz="1200" b="1" i="0" u="none" strike="noStrike" cap="none">
              <a:solidFill>
                <a:schemeClr val="lt1"/>
              </a:solidFill>
              <a:latin typeface="Calibri"/>
              <a:ea typeface="Calibri"/>
              <a:cs typeface="Calibri"/>
              <a:sym typeface="Calibri"/>
            </a:endParaRPr>
          </a:p>
          <a:p>
            <a:pPr marL="171446" marR="0" lvl="0" indent="0" algn="ctr" rtl="0">
              <a:lnSpc>
                <a:spcPct val="100000"/>
              </a:lnSpc>
              <a:spcBef>
                <a:spcPts val="0"/>
              </a:spcBef>
              <a:spcAft>
                <a:spcPts val="0"/>
              </a:spcAft>
              <a:buClr>
                <a:srgbClr val="000000"/>
              </a:buClr>
              <a:buSzPts val="900"/>
              <a:buFont typeface="Arial"/>
              <a:buNone/>
            </a:pPr>
            <a:r>
              <a:rPr lang="en-US" sz="900" b="0" i="0" u="none" strike="noStrike" cap="none">
                <a:solidFill>
                  <a:schemeClr val="lt1"/>
                </a:solidFill>
                <a:latin typeface="Calibri"/>
                <a:ea typeface="Calibri"/>
                <a:cs typeface="Calibri"/>
                <a:sym typeface="Calibri"/>
              </a:rPr>
              <a:t>Collective Action, Engagement &amp; Empowerment</a:t>
            </a:r>
            <a:endParaRPr sz="900" b="0" i="0" u="none" strike="noStrike" cap="none">
              <a:solidFill>
                <a:schemeClr val="lt1"/>
              </a:solidFill>
              <a:latin typeface="Calibri"/>
              <a:ea typeface="Calibri"/>
              <a:cs typeface="Calibri"/>
              <a:sym typeface="Calibri"/>
            </a:endParaRPr>
          </a:p>
        </p:txBody>
      </p:sp>
      <p:sp>
        <p:nvSpPr>
          <p:cNvPr id="376" name="Google Shape;376;gfca32fa3aa_2_1"/>
          <p:cNvSpPr/>
          <p:nvPr/>
        </p:nvSpPr>
        <p:spPr>
          <a:xfrm>
            <a:off x="1983000" y="2357217"/>
            <a:ext cx="2418900" cy="103180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600"/>
              </a:spcBef>
              <a:spcAft>
                <a:spcPts val="0"/>
              </a:spcAft>
              <a:buNone/>
            </a:pPr>
            <a:r>
              <a:rPr lang="en-US" sz="1000" b="1" dirty="0">
                <a:latin typeface="Calibri"/>
                <a:ea typeface="Calibri"/>
                <a:cs typeface="Calibri"/>
                <a:sym typeface="Calibri"/>
              </a:rPr>
              <a:t>7. </a:t>
            </a:r>
            <a:r>
              <a:rPr lang="en-US" sz="1000" dirty="0">
                <a:latin typeface="Calibri"/>
                <a:ea typeface="Calibri"/>
                <a:cs typeface="Calibri"/>
                <a:sym typeface="Calibri"/>
              </a:rPr>
              <a:t>Build teacher capacity to support academic achievement</a:t>
            </a:r>
            <a:r>
              <a:rPr lang="en-US" sz="1000" b="1" dirty="0">
                <a:latin typeface="Calibri"/>
                <a:ea typeface="Calibri"/>
                <a:cs typeface="Calibri"/>
                <a:sym typeface="Calibri"/>
              </a:rPr>
              <a:t> </a:t>
            </a:r>
            <a:endParaRPr dirty="0"/>
          </a:p>
          <a:p>
            <a:pPr marL="0" marR="0" lvl="0" indent="0" algn="l" rtl="0">
              <a:lnSpc>
                <a:spcPct val="100000"/>
              </a:lnSpc>
              <a:spcBef>
                <a:spcPts val="600"/>
              </a:spcBef>
              <a:spcAft>
                <a:spcPts val="0"/>
              </a:spcAft>
              <a:buNone/>
            </a:pPr>
            <a:endParaRPr dirty="0"/>
          </a:p>
          <a:p>
            <a:pPr marL="0" marR="0" lvl="0" indent="0" algn="l" rtl="0">
              <a:lnSpc>
                <a:spcPct val="100000"/>
              </a:lnSpc>
              <a:spcBef>
                <a:spcPts val="600"/>
              </a:spcBef>
              <a:spcAft>
                <a:spcPts val="0"/>
              </a:spcAft>
              <a:buNone/>
            </a:pPr>
            <a:r>
              <a:rPr lang="en-US" sz="1000" b="1" i="0" u="none" strike="noStrike" cap="none" dirty="0">
                <a:solidFill>
                  <a:srgbClr val="000000"/>
                </a:solidFill>
                <a:latin typeface="Calibri"/>
                <a:ea typeface="Calibri"/>
                <a:cs typeface="Calibri"/>
                <a:sym typeface="Calibri"/>
              </a:rPr>
              <a:t> </a:t>
            </a:r>
            <a:endParaRPr sz="10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0" i="0" u="none" strike="noStrike" cap="none" dirty="0">
              <a:solidFill>
                <a:srgbClr val="000000"/>
              </a:solidFill>
              <a:latin typeface="Calibri"/>
              <a:ea typeface="Calibri"/>
              <a:cs typeface="Calibri"/>
              <a:sym typeface="Calibri"/>
            </a:endParaRPr>
          </a:p>
        </p:txBody>
      </p:sp>
      <p:sp>
        <p:nvSpPr>
          <p:cNvPr id="377" name="Google Shape;377;gfca32fa3aa_2_1"/>
          <p:cNvSpPr txBox="1"/>
          <p:nvPr/>
        </p:nvSpPr>
        <p:spPr>
          <a:xfrm>
            <a:off x="3355000" y="562450"/>
            <a:ext cx="15888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b="1">
                <a:latin typeface="Calibri"/>
                <a:ea typeface="Calibri"/>
                <a:cs typeface="Calibri"/>
                <a:sym typeface="Calibri"/>
              </a:rPr>
              <a:t>SMART GOALS</a:t>
            </a:r>
            <a:endParaRPr b="1">
              <a:latin typeface="Calibri"/>
              <a:ea typeface="Calibri"/>
              <a:cs typeface="Calibri"/>
              <a:sym typeface="Calibri"/>
            </a:endParaRPr>
          </a:p>
        </p:txBody>
      </p:sp>
      <p:sp>
        <p:nvSpPr>
          <p:cNvPr id="21" name="Google Shape;348;p11"/>
          <p:cNvSpPr txBox="1"/>
          <p:nvPr/>
        </p:nvSpPr>
        <p:spPr>
          <a:xfrm>
            <a:off x="53024" y="72375"/>
            <a:ext cx="3384768" cy="954077"/>
          </a:xfrm>
          <a:prstGeom prst="rect">
            <a:avLst/>
          </a:prstGeom>
          <a:noFill/>
          <a:ln>
            <a:noFill/>
          </a:ln>
        </p:spPr>
        <p:txBody>
          <a:bodyPr spcFirstLastPara="1" wrap="square" lIns="91425" tIns="91425" rIns="91425" bIns="91425" anchor="t" anchorCtr="0">
            <a:spAutoFit/>
          </a:bodyPr>
          <a:lstStyle/>
          <a:p>
            <a:pPr lvl="0">
              <a:buSzPts val="3500"/>
            </a:pPr>
            <a:r>
              <a:rPr lang="en-US" sz="1000" b="1" i="1" u="sng" strike="noStrike" cap="none" dirty="0">
                <a:solidFill>
                  <a:srgbClr val="151515"/>
                </a:solidFill>
                <a:latin typeface="Calibri"/>
                <a:ea typeface="Calibri"/>
                <a:cs typeface="Calibri"/>
                <a:sym typeface="Calibri"/>
              </a:rPr>
              <a:t>Mission: </a:t>
            </a:r>
            <a:r>
              <a:rPr lang="en-US" sz="1000" dirty="0"/>
              <a:t>The mission of Jean Childs Young Middle School is to prepare students to be globally competitive through rigorous and equitable instruction, a continuum of care and services, and active partnerships with parents and community stakeholders.</a:t>
            </a:r>
            <a:endParaRPr sz="1000" u="none" strike="noStrike" cap="none" dirty="0">
              <a:solidFill>
                <a:srgbClr val="151515"/>
              </a:solidFill>
              <a:latin typeface="Calibri"/>
              <a:ea typeface="Calibri"/>
              <a:cs typeface="Calibri"/>
              <a:sym typeface="Calibri"/>
            </a:endParaRPr>
          </a:p>
        </p:txBody>
      </p:sp>
      <p:sp>
        <p:nvSpPr>
          <p:cNvPr id="22" name="Google Shape;349;p11"/>
          <p:cNvSpPr txBox="1"/>
          <p:nvPr/>
        </p:nvSpPr>
        <p:spPr>
          <a:xfrm>
            <a:off x="4943675" y="49075"/>
            <a:ext cx="4140000" cy="800189"/>
          </a:xfrm>
          <a:prstGeom prst="rect">
            <a:avLst/>
          </a:prstGeom>
          <a:noFill/>
          <a:ln>
            <a:noFill/>
          </a:ln>
        </p:spPr>
        <p:txBody>
          <a:bodyPr spcFirstLastPara="1" wrap="square" lIns="91425" tIns="91425" rIns="91425" bIns="91425" anchor="t" anchorCtr="0">
            <a:spAutoFit/>
          </a:bodyPr>
          <a:lstStyle/>
          <a:p>
            <a:pPr lvl="0">
              <a:buSzPts val="3500"/>
            </a:pPr>
            <a:r>
              <a:rPr lang="en-US" sz="1000" b="1" i="1" u="sng" strike="noStrike" cap="none" dirty="0">
                <a:solidFill>
                  <a:srgbClr val="151515"/>
                </a:solidFill>
                <a:latin typeface="Calibri"/>
                <a:ea typeface="Calibri"/>
                <a:cs typeface="Calibri"/>
                <a:sym typeface="Calibri"/>
              </a:rPr>
              <a:t>Vision: </a:t>
            </a:r>
            <a:r>
              <a:rPr lang="en-US" sz="1000" dirty="0"/>
              <a:t>Jean Childs Young Middle School will be a high performing IB school of choice where students want to learn, parents and families engage, educators empower students to succeed, and the community collaborates with the school to rebuild the legacy.</a:t>
            </a:r>
            <a:endParaRPr sz="1000" dirty="0">
              <a:solidFill>
                <a:srgbClr val="151515"/>
              </a:solidFill>
              <a:latin typeface="Calibri"/>
              <a:ea typeface="Calibri"/>
              <a:cs typeface="Calibri"/>
              <a:sym typeface="Calibri"/>
            </a:endParaRPr>
          </a:p>
        </p:txBody>
      </p:sp>
      <p:sp>
        <p:nvSpPr>
          <p:cNvPr id="23" name="Google Shape;341;p11"/>
          <p:cNvSpPr/>
          <p:nvPr/>
        </p:nvSpPr>
        <p:spPr>
          <a:xfrm>
            <a:off x="175448" y="931076"/>
            <a:ext cx="2085516"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t" anchorCtr="0">
            <a:noAutofit/>
          </a:bodyPr>
          <a:lstStyle/>
          <a:p>
            <a:pPr lvl="0" algn="ctr">
              <a:buSzPts val="1200"/>
            </a:pPr>
            <a:r>
              <a:rPr lang="en-US" sz="1000" dirty="0">
                <a:latin typeface="Calibri"/>
                <a:ea typeface="Calibri"/>
                <a:cs typeface="Calibri"/>
                <a:sym typeface="Calibri"/>
              </a:rPr>
              <a:t>As measured by Milestones, ELA - (</a:t>
            </a:r>
            <a:r>
              <a:rPr lang="en-US" sz="1000" dirty="0" err="1">
                <a:latin typeface="Calibri"/>
                <a:ea typeface="Calibri"/>
                <a:cs typeface="Calibri"/>
                <a:sym typeface="Calibri"/>
              </a:rPr>
              <a:t>Lvl</a:t>
            </a:r>
            <a:r>
              <a:rPr lang="en-US" sz="1000" dirty="0">
                <a:latin typeface="Calibri"/>
                <a:ea typeface="Calibri"/>
                <a:cs typeface="Calibri"/>
                <a:sym typeface="Calibri"/>
              </a:rPr>
              <a:t> 3 and up) will increase from 17.3% to 20.3% and  (</a:t>
            </a:r>
            <a:r>
              <a:rPr lang="en-US" sz="1000" dirty="0" err="1">
                <a:latin typeface="Calibri"/>
                <a:ea typeface="Calibri"/>
                <a:cs typeface="Calibri"/>
                <a:sym typeface="Calibri"/>
              </a:rPr>
              <a:t>Lvl</a:t>
            </a:r>
            <a:r>
              <a:rPr lang="en-US" sz="1000" dirty="0">
                <a:latin typeface="Calibri"/>
                <a:ea typeface="Calibri"/>
                <a:cs typeface="Calibri"/>
                <a:sym typeface="Calibri"/>
              </a:rPr>
              <a:t> 2 and up) will increase from 46% to 53%</a:t>
            </a:r>
            <a:endParaRPr sz="1000" dirty="0">
              <a:latin typeface="Calibri"/>
              <a:ea typeface="Calibri"/>
              <a:cs typeface="Calibri"/>
              <a:sym typeface="Calibri"/>
            </a:endParaRPr>
          </a:p>
        </p:txBody>
      </p:sp>
      <p:sp>
        <p:nvSpPr>
          <p:cNvPr id="24" name="Google Shape;342;p11"/>
          <p:cNvSpPr/>
          <p:nvPr/>
        </p:nvSpPr>
        <p:spPr>
          <a:xfrm>
            <a:off x="3128026" y="934059"/>
            <a:ext cx="2219586" cy="78030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t" anchorCtr="0">
            <a:noAutofit/>
          </a:bodyPr>
          <a:lstStyle/>
          <a:p>
            <a:pPr lvl="0" algn="ctr">
              <a:buSzPts val="1200"/>
            </a:pPr>
            <a:r>
              <a:rPr lang="en-US" sz="1000" dirty="0">
                <a:latin typeface="Calibri"/>
                <a:ea typeface="Calibri"/>
                <a:cs typeface="Calibri"/>
                <a:sym typeface="Calibri"/>
              </a:rPr>
              <a:t>As measured by Milestones, Math - (</a:t>
            </a:r>
            <a:r>
              <a:rPr lang="en-US" sz="1000" dirty="0" err="1">
                <a:latin typeface="Calibri"/>
                <a:ea typeface="Calibri"/>
                <a:cs typeface="Calibri"/>
                <a:sym typeface="Calibri"/>
              </a:rPr>
              <a:t>Lvl</a:t>
            </a:r>
            <a:r>
              <a:rPr lang="en-US" sz="1000" dirty="0">
                <a:latin typeface="Calibri"/>
                <a:ea typeface="Calibri"/>
                <a:cs typeface="Calibri"/>
                <a:sym typeface="Calibri"/>
              </a:rPr>
              <a:t> 3 and up) will increase from 11% to 18% (</a:t>
            </a:r>
            <a:r>
              <a:rPr lang="en-US" sz="1000" dirty="0" err="1">
                <a:latin typeface="Calibri"/>
                <a:ea typeface="Calibri"/>
                <a:cs typeface="Calibri"/>
                <a:sym typeface="Calibri"/>
              </a:rPr>
              <a:t>Lvl</a:t>
            </a:r>
            <a:r>
              <a:rPr lang="en-US" sz="1000" dirty="0">
                <a:latin typeface="Calibri"/>
                <a:ea typeface="Calibri"/>
                <a:cs typeface="Calibri"/>
                <a:sym typeface="Calibri"/>
              </a:rPr>
              <a:t> 2 and up) will increase from 43% to 53%</a:t>
            </a:r>
            <a:endParaRPr sz="1000" dirty="0">
              <a:latin typeface="Calibri"/>
              <a:ea typeface="Calibri"/>
              <a:cs typeface="Calibri"/>
              <a:sym typeface="Calibri"/>
            </a:endParaRPr>
          </a:p>
        </p:txBody>
      </p:sp>
      <p:sp>
        <p:nvSpPr>
          <p:cNvPr id="26" name="Google Shape;343;p11"/>
          <p:cNvSpPr/>
          <p:nvPr/>
        </p:nvSpPr>
        <p:spPr>
          <a:xfrm>
            <a:off x="6750350" y="931076"/>
            <a:ext cx="1912500" cy="798578"/>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lvl="0" algn="ctr">
              <a:buSzPts val="1200"/>
            </a:pPr>
            <a:r>
              <a:rPr lang="en-US" sz="1000" dirty="0">
                <a:latin typeface="Calibri"/>
                <a:ea typeface="Calibri"/>
                <a:cs typeface="Calibri"/>
                <a:sym typeface="Calibri"/>
              </a:rPr>
              <a:t>There will be a 1:1 correlation between the number of incidents and Den referrals for behavioral concerns.</a:t>
            </a:r>
            <a:endParaRPr sz="1000" dirty="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1_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846</Words>
  <Application>Microsoft Office PowerPoint</Application>
  <PresentationFormat>On-screen Show (4:3)</PresentationFormat>
  <Paragraphs>75</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Calibri</vt:lpstr>
      <vt:lpstr>Arial</vt:lpstr>
      <vt:lpstr>Century</vt:lpstr>
      <vt:lpstr>Verdana</vt:lpstr>
      <vt:lpstr>Helvetica Neue</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Beecher Hills  Go Team Meeting</dc:title>
  <dc:creator>Microsoft Office User</dc:creator>
  <cp:lastModifiedBy>Garlington, Ronald</cp:lastModifiedBy>
  <cp:revision>32</cp:revision>
  <dcterms:created xsi:type="dcterms:W3CDTF">2016-01-13T17:16:24Z</dcterms:created>
  <dcterms:modified xsi:type="dcterms:W3CDTF">2025-01-20T20:58:34Z</dcterms:modified>
</cp:coreProperties>
</file>